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57" r:id="rId3"/>
    <p:sldId id="258" r:id="rId4"/>
    <p:sldId id="259" r:id="rId5"/>
    <p:sldId id="279" r:id="rId6"/>
    <p:sldId id="280" r:id="rId7"/>
    <p:sldId id="274" r:id="rId8"/>
    <p:sldId id="272" r:id="rId9"/>
    <p:sldId id="273" r:id="rId10"/>
    <p:sldId id="276" r:id="rId11"/>
    <p:sldId id="277" r:id="rId12"/>
    <p:sldId id="265" r:id="rId13"/>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75B44A"/>
    <a:srgbClr val="DEF0F4"/>
    <a:srgbClr val="E5EBED"/>
    <a:srgbClr val="73D8F3"/>
    <a:srgbClr val="62983E"/>
    <a:srgbClr val="FFCCFF"/>
    <a:srgbClr val="FF99FF"/>
    <a:srgbClr val="66FFFF"/>
    <a:srgbClr val="B0DD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l mediu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il mediu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1397486-32D9-43B0-B323-F8EFECC53E68}"/>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2C17C1A6-1E17-4314-B069-9EB4942B5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F3FDD099-6F4C-4B95-9B1D-0AB01A6170A9}"/>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5" name="Substituent subsol 4">
            <a:extLst>
              <a:ext uri="{FF2B5EF4-FFF2-40B4-BE49-F238E27FC236}">
                <a16:creationId xmlns:a16="http://schemas.microsoft.com/office/drawing/2014/main" id="{65939F89-0F69-46BF-99FB-9E492BC20C6C}"/>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E919D3B1-523F-4D43-B7F5-241D3BEF8979}"/>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2585754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32E2054-DBDE-4E35-95E5-A3491A06CF8B}"/>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326A8E59-3A09-4AA7-AD70-3CFDEF7DC3C5}"/>
              </a:ext>
            </a:extLst>
          </p:cNvPr>
          <p:cNvSpPr>
            <a:spLocks noGrp="1"/>
          </p:cNvSpPr>
          <p:nvPr>
            <p:ph idx="1"/>
          </p:nvPr>
        </p:nvSpPr>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00353D84-7B85-4B3C-AA17-BE0EE898E13A}"/>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5" name="Substituent subsol 4">
            <a:extLst>
              <a:ext uri="{FF2B5EF4-FFF2-40B4-BE49-F238E27FC236}">
                <a16:creationId xmlns:a16="http://schemas.microsoft.com/office/drawing/2014/main" id="{B177F0B9-3216-409F-9FBE-7D6C7AB3502F}"/>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71BBF292-77CB-43D4-BAA4-ACDDEB04B142}"/>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1454371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D4B1886-5AE9-447A-ACDE-30030BCAE6DB}"/>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68BFB0E5-EF2D-43C8-A757-2A87780551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Editați stilurile de text coordonator</a:t>
            </a:r>
          </a:p>
        </p:txBody>
      </p:sp>
      <p:sp>
        <p:nvSpPr>
          <p:cNvPr id="4" name="Substituent dată 3">
            <a:extLst>
              <a:ext uri="{FF2B5EF4-FFF2-40B4-BE49-F238E27FC236}">
                <a16:creationId xmlns:a16="http://schemas.microsoft.com/office/drawing/2014/main" id="{8E97706B-E635-42E6-A3F9-D8A522676A84}"/>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5" name="Substituent subsol 4">
            <a:extLst>
              <a:ext uri="{FF2B5EF4-FFF2-40B4-BE49-F238E27FC236}">
                <a16:creationId xmlns:a16="http://schemas.microsoft.com/office/drawing/2014/main" id="{FD7CB85F-FAAD-4E09-AA69-D8A3F5FC9B5B}"/>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13146FB2-CC55-4FD4-A934-5C16B5A405D2}"/>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3807904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A56EF07-0AEC-41B5-B669-4F2333B8FFAF}"/>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55BACF88-7BDF-462D-A8BE-ABE20920B8E5}"/>
              </a:ext>
            </a:extLst>
          </p:cNvPr>
          <p:cNvSpPr>
            <a:spLocks noGrp="1"/>
          </p:cNvSpPr>
          <p:nvPr>
            <p:ph sz="half" idx="1"/>
          </p:nvPr>
        </p:nvSpPr>
        <p:spPr>
          <a:xfrm>
            <a:off x="838200" y="1825625"/>
            <a:ext cx="5181600" cy="4351338"/>
          </a:xfrm>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48255006-1F15-447A-B3B6-9D1F7F51D528}"/>
              </a:ext>
            </a:extLst>
          </p:cNvPr>
          <p:cNvSpPr>
            <a:spLocks noGrp="1"/>
          </p:cNvSpPr>
          <p:nvPr>
            <p:ph sz="half" idx="2"/>
          </p:nvPr>
        </p:nvSpPr>
        <p:spPr>
          <a:xfrm>
            <a:off x="6172200" y="1825625"/>
            <a:ext cx="5181600" cy="4351338"/>
          </a:xfrm>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42A1CEB0-FBD6-4B31-89F5-B052AEA76FBA}"/>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6" name="Substituent subsol 5">
            <a:extLst>
              <a:ext uri="{FF2B5EF4-FFF2-40B4-BE49-F238E27FC236}">
                <a16:creationId xmlns:a16="http://schemas.microsoft.com/office/drawing/2014/main" id="{8B3E3B06-020D-466B-B4EA-EFE190342111}"/>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87EA759A-35E2-4761-BBA1-1BD06E858DD4}"/>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3552397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262EA38-7676-408A-B1A1-E4B120EEEFC1}"/>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70FEA98A-A876-4349-A8C4-8976E2A9D8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4" name="Substituent conținut 3">
            <a:extLst>
              <a:ext uri="{FF2B5EF4-FFF2-40B4-BE49-F238E27FC236}">
                <a16:creationId xmlns:a16="http://schemas.microsoft.com/office/drawing/2014/main" id="{9BBC05EE-3FC8-4F88-BD56-7B9D0F5C46FF}"/>
              </a:ext>
            </a:extLst>
          </p:cNvPr>
          <p:cNvSpPr>
            <a:spLocks noGrp="1"/>
          </p:cNvSpPr>
          <p:nvPr>
            <p:ph sz="half" idx="2"/>
          </p:nvPr>
        </p:nvSpPr>
        <p:spPr>
          <a:xfrm>
            <a:off x="839788" y="2505075"/>
            <a:ext cx="5157787" cy="3684588"/>
          </a:xfrm>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88623984-6B93-4E24-8DB2-483B0647E1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6" name="Substituent conținut 5">
            <a:extLst>
              <a:ext uri="{FF2B5EF4-FFF2-40B4-BE49-F238E27FC236}">
                <a16:creationId xmlns:a16="http://schemas.microsoft.com/office/drawing/2014/main" id="{56EB27C1-A533-412C-8813-DFB72883C444}"/>
              </a:ext>
            </a:extLst>
          </p:cNvPr>
          <p:cNvSpPr>
            <a:spLocks noGrp="1"/>
          </p:cNvSpPr>
          <p:nvPr>
            <p:ph sz="quarter" idx="4"/>
          </p:nvPr>
        </p:nvSpPr>
        <p:spPr>
          <a:xfrm>
            <a:off x="6172200" y="2505075"/>
            <a:ext cx="5183188" cy="3684588"/>
          </a:xfrm>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BEF573DB-70F0-4B97-A8D2-3CAF31E86834}"/>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8" name="Substituent subsol 7">
            <a:extLst>
              <a:ext uri="{FF2B5EF4-FFF2-40B4-BE49-F238E27FC236}">
                <a16:creationId xmlns:a16="http://schemas.microsoft.com/office/drawing/2014/main" id="{A6F6FF74-39D1-4520-95B5-43596DB4D94F}"/>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A4F0E125-3127-4013-991B-3170FD47D0B7}"/>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1443005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FEA919B-FEBD-4B04-93AA-4ECE3455B81B}"/>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10F393E4-C7D9-40D1-A436-8054C2FC5BE0}"/>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4" name="Substituent subsol 3">
            <a:extLst>
              <a:ext uri="{FF2B5EF4-FFF2-40B4-BE49-F238E27FC236}">
                <a16:creationId xmlns:a16="http://schemas.microsoft.com/office/drawing/2014/main" id="{7B40D500-5B88-4284-8C0B-D13AB4273B43}"/>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154290D7-9FC1-4087-8D0A-77F4C8D87CAB}"/>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4143752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9F9096B4-EB95-47DC-B7D2-E05F43C94CCE}"/>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3" name="Substituent subsol 2">
            <a:extLst>
              <a:ext uri="{FF2B5EF4-FFF2-40B4-BE49-F238E27FC236}">
                <a16:creationId xmlns:a16="http://schemas.microsoft.com/office/drawing/2014/main" id="{92F45955-AC6E-4A0C-848E-387854299CF0}"/>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7EA56199-EB27-4679-A025-4244492D2C85}"/>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565178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23C97BC-9E2B-4AE1-A79F-608095AF420B}"/>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92B4A458-6603-435C-889D-3AA94CDBC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DE1B0A0A-A35E-4B37-8A2E-6A05E49A6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Editați stilurile de text coordonator</a:t>
            </a:r>
          </a:p>
        </p:txBody>
      </p:sp>
      <p:sp>
        <p:nvSpPr>
          <p:cNvPr id="5" name="Substituent dată 4">
            <a:extLst>
              <a:ext uri="{FF2B5EF4-FFF2-40B4-BE49-F238E27FC236}">
                <a16:creationId xmlns:a16="http://schemas.microsoft.com/office/drawing/2014/main" id="{70BF0E22-3CA0-4A94-9746-278407E3464D}"/>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6" name="Substituent subsol 5">
            <a:extLst>
              <a:ext uri="{FF2B5EF4-FFF2-40B4-BE49-F238E27FC236}">
                <a16:creationId xmlns:a16="http://schemas.microsoft.com/office/drawing/2014/main" id="{56552A15-101A-4EE7-B099-AECF06060BF5}"/>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9C1605D1-172C-4968-B1E2-4E2405F7CCFE}"/>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3512442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79AF5B7-3C9E-42AB-ABC5-3D18930CCB65}"/>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356128AB-803D-43D9-A287-A53A090C14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FE42513E-D99A-48E2-8D84-750FBE695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Editați stilurile de text coordonator</a:t>
            </a:r>
          </a:p>
        </p:txBody>
      </p:sp>
      <p:sp>
        <p:nvSpPr>
          <p:cNvPr id="5" name="Substituent dată 4">
            <a:extLst>
              <a:ext uri="{FF2B5EF4-FFF2-40B4-BE49-F238E27FC236}">
                <a16:creationId xmlns:a16="http://schemas.microsoft.com/office/drawing/2014/main" id="{874F2F62-EC43-4B12-964B-BECCB5393082}"/>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6" name="Substituent subsol 5">
            <a:extLst>
              <a:ext uri="{FF2B5EF4-FFF2-40B4-BE49-F238E27FC236}">
                <a16:creationId xmlns:a16="http://schemas.microsoft.com/office/drawing/2014/main" id="{0C22AE87-531B-41F5-B7E3-63CBDBDC42A0}"/>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056A070F-FCAC-450F-A2B2-48B51A5E3C64}"/>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3197283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24D4529-9C8B-4941-B486-7B0A80F8222C}"/>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2B880C78-AFF3-4DDF-A226-91BE875B4709}"/>
              </a:ext>
            </a:extLst>
          </p:cNvPr>
          <p:cNvSpPr>
            <a:spLocks noGrp="1"/>
          </p:cNvSpPr>
          <p:nvPr>
            <p:ph type="body" orient="vert" idx="1"/>
          </p:nvPr>
        </p:nvSpPr>
        <p:spPr/>
        <p:txBody>
          <a:bodyPr vert="eaVe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0F059DDA-D225-4800-B178-6EC48990B57F}"/>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5" name="Substituent subsol 4">
            <a:extLst>
              <a:ext uri="{FF2B5EF4-FFF2-40B4-BE49-F238E27FC236}">
                <a16:creationId xmlns:a16="http://schemas.microsoft.com/office/drawing/2014/main" id="{16C03EA5-CC14-4496-9CD4-A5D97A841E26}"/>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F5C49A4C-E341-43BB-BA8B-F94075E57F5C}"/>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3483321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D089E74C-2C75-4C1D-BAEC-9F65EE769533}"/>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9C20ED73-FB06-414E-AABC-B9E7AA063DDB}"/>
              </a:ext>
            </a:extLst>
          </p:cNvPr>
          <p:cNvSpPr>
            <a:spLocks noGrp="1"/>
          </p:cNvSpPr>
          <p:nvPr>
            <p:ph type="body" orient="vert" idx="1"/>
          </p:nvPr>
        </p:nvSpPr>
        <p:spPr>
          <a:xfrm>
            <a:off x="838200" y="365125"/>
            <a:ext cx="7734300" cy="5811838"/>
          </a:xfrm>
        </p:spPr>
        <p:txBody>
          <a:bodyPr vert="eaVe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675AA767-8880-4A7A-B9BA-2B01FFEBD8E9}"/>
              </a:ext>
            </a:extLst>
          </p:cNvPr>
          <p:cNvSpPr>
            <a:spLocks noGrp="1"/>
          </p:cNvSpPr>
          <p:nvPr>
            <p:ph type="dt" sz="half" idx="10"/>
          </p:nvPr>
        </p:nvSpPr>
        <p:spPr/>
        <p:txBody>
          <a:bodyPr/>
          <a:lstStyle/>
          <a:p>
            <a:fld id="{6D31BB8B-254B-4FD6-B97F-649C8A24C611}" type="datetimeFigureOut">
              <a:rPr lang="ro-RO" smtClean="0"/>
              <a:t>18.09.2025</a:t>
            </a:fld>
            <a:endParaRPr lang="ro-RO"/>
          </a:p>
        </p:txBody>
      </p:sp>
      <p:sp>
        <p:nvSpPr>
          <p:cNvPr id="5" name="Substituent subsol 4">
            <a:extLst>
              <a:ext uri="{FF2B5EF4-FFF2-40B4-BE49-F238E27FC236}">
                <a16:creationId xmlns:a16="http://schemas.microsoft.com/office/drawing/2014/main" id="{B8C43C57-9407-488E-AA22-9E8CAF920505}"/>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242D4C3D-A8E4-4157-BC80-30A9937FF518}"/>
              </a:ext>
            </a:extLst>
          </p:cNvPr>
          <p:cNvSpPr>
            <a:spLocks noGrp="1"/>
          </p:cNvSpPr>
          <p:nvPr>
            <p:ph type="sldNum" sz="quarter" idx="12"/>
          </p:nvPr>
        </p:nvSpPr>
        <p:spPr/>
        <p:txBody>
          <a:bodyPr/>
          <a:lstStyle/>
          <a:p>
            <a:fld id="{138AC0EB-D69E-42E0-8956-056924CF7A51}" type="slidenum">
              <a:rPr lang="ro-RO" smtClean="0"/>
              <a:t>‹#›</a:t>
            </a:fld>
            <a:endParaRPr lang="ro-RO"/>
          </a:p>
        </p:txBody>
      </p:sp>
    </p:spTree>
    <p:extLst>
      <p:ext uri="{BB962C8B-B14F-4D97-AF65-F5344CB8AC3E}">
        <p14:creationId xmlns:p14="http://schemas.microsoft.com/office/powerpoint/2010/main" val="3228598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86986C25-1DF4-4DD6-97A1-31FB9240A8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15682C6E-10BD-44F9-BF14-0EE746BAB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A28BF8EE-4B41-4DAD-A1AD-FADF670C88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1BB8B-254B-4FD6-B97F-649C8A24C611}" type="datetimeFigureOut">
              <a:rPr lang="ro-RO" smtClean="0"/>
              <a:t>18.09.2025</a:t>
            </a:fld>
            <a:endParaRPr lang="ro-RO"/>
          </a:p>
        </p:txBody>
      </p:sp>
      <p:sp>
        <p:nvSpPr>
          <p:cNvPr id="5" name="Substituent subsol 4">
            <a:extLst>
              <a:ext uri="{FF2B5EF4-FFF2-40B4-BE49-F238E27FC236}">
                <a16:creationId xmlns:a16="http://schemas.microsoft.com/office/drawing/2014/main" id="{9BA6B9F1-96FE-43F1-917E-8B8149BF76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624EC56C-AC83-48BE-9B68-6ED7131532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8AC0EB-D69E-42E0-8956-056924CF7A51}" type="slidenum">
              <a:rPr lang="ro-RO" smtClean="0"/>
              <a:t>‹#›</a:t>
            </a:fld>
            <a:endParaRPr lang="ro-RO"/>
          </a:p>
        </p:txBody>
      </p:sp>
    </p:spTree>
    <p:extLst>
      <p:ext uri="{BB962C8B-B14F-4D97-AF65-F5344CB8AC3E}">
        <p14:creationId xmlns:p14="http://schemas.microsoft.com/office/powerpoint/2010/main" val="3561260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portofin.ro/blog/post/sustenabilitatea-afacerii-ce-inseamna-si-ce-masuri-poti-lua-pentru-a-ti-duce-firma-intr-o-directie-sustenabila" TargetMode="External"/><Relationship Id="rId2" Type="http://schemas.openxmlformats.org/officeDocument/2006/relationships/hyperlink" Target="https://lms.jaromania.org/course/view.php?id=79"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stituent conținut 2">
            <a:extLst>
              <a:ext uri="{FF2B5EF4-FFF2-40B4-BE49-F238E27FC236}">
                <a16:creationId xmlns:a16="http://schemas.microsoft.com/office/drawing/2014/main" id="{CEE643DC-8340-0C68-950F-3268F143F52C}"/>
              </a:ext>
            </a:extLst>
          </p:cNvPr>
          <p:cNvSpPr>
            <a:spLocks noGrp="1"/>
          </p:cNvSpPr>
          <p:nvPr>
            <p:ph idx="1"/>
          </p:nvPr>
        </p:nvSpPr>
        <p:spPr>
          <a:xfrm>
            <a:off x="163539" y="2286165"/>
            <a:ext cx="4730620" cy="1211779"/>
          </a:xfrm>
        </p:spPr>
        <p:txBody>
          <a:bodyPr>
            <a:normAutofit fontScale="85000" lnSpcReduction="20000"/>
          </a:bodyPr>
          <a:lstStyle/>
          <a:p>
            <a:pPr marL="0" indent="0" algn="ctr">
              <a:buNone/>
            </a:pPr>
            <a:r>
              <a:rPr lang="en-US"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Firm</a:t>
            </a:r>
            <a:r>
              <a:rPr lang="ro-RO"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a</a:t>
            </a:r>
            <a:r>
              <a:rPr lang="en-US"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 de </a:t>
            </a:r>
            <a:r>
              <a:rPr lang="ro-RO"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e</a:t>
            </a:r>
            <a:r>
              <a:rPr lang="en-US" sz="5200" b="1" kern="0" spc="-89" dirty="0" err="1">
                <a:solidFill>
                  <a:srgbClr val="990099"/>
                </a:solidFill>
                <a:latin typeface="Gabriola" panose="04040605051002020D02" pitchFamily="82" charset="0"/>
                <a:ea typeface="Source Serif Pro Semi Bold" pitchFamily="34" charset="-122"/>
                <a:cs typeface="Source Serif Pro Semi Bold" pitchFamily="34" charset="-120"/>
              </a:rPr>
              <a:t>xercițiu</a:t>
            </a:r>
            <a:r>
              <a:rPr lang="ro-RO"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a:t>
            </a:r>
            <a:r>
              <a:rPr lang="en-US"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 </a:t>
            </a:r>
            <a:endParaRPr lang="ro-RO" sz="5200" b="1" kern="0" spc="-89" dirty="0">
              <a:solidFill>
                <a:srgbClr val="990099"/>
              </a:solidFill>
              <a:latin typeface="Gabriola" panose="04040605051002020D02" pitchFamily="82" charset="0"/>
              <a:ea typeface="Source Serif Pro Semi Bold" pitchFamily="34" charset="-122"/>
              <a:cs typeface="Source Serif Pro Semi Bold" pitchFamily="34" charset="-120"/>
            </a:endParaRPr>
          </a:p>
          <a:p>
            <a:pPr marL="0" indent="0" algn="ctr">
              <a:buNone/>
            </a:pPr>
            <a:r>
              <a:rPr lang="ro-RO"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„p</a:t>
            </a:r>
            <a:r>
              <a:rPr lang="en-US" sz="5200" b="1" kern="0" spc="-89" dirty="0" err="1">
                <a:solidFill>
                  <a:srgbClr val="990099"/>
                </a:solidFill>
                <a:latin typeface="Gabriola" panose="04040605051002020D02" pitchFamily="82" charset="0"/>
                <a:ea typeface="Source Serif Pro Semi Bold" pitchFamily="34" charset="-122"/>
                <a:cs typeface="Source Serif Pro Semi Bold" pitchFamily="34" charset="-120"/>
              </a:rPr>
              <a:t>ași</a:t>
            </a:r>
            <a:r>
              <a:rPr lang="en-US"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 </a:t>
            </a:r>
            <a:r>
              <a:rPr lang="ro-RO"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spre</a:t>
            </a:r>
            <a:r>
              <a:rPr lang="en-US"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 </a:t>
            </a:r>
            <a:r>
              <a:rPr lang="ro-RO"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s</a:t>
            </a:r>
            <a:r>
              <a:rPr lang="en-US" sz="5200" b="1" kern="0" spc="-89" dirty="0" err="1">
                <a:solidFill>
                  <a:srgbClr val="990099"/>
                </a:solidFill>
                <a:latin typeface="Gabriola" panose="04040605051002020D02" pitchFamily="82" charset="0"/>
                <a:ea typeface="Source Serif Pro Semi Bold" pitchFamily="34" charset="-122"/>
                <a:cs typeface="Source Serif Pro Semi Bold" pitchFamily="34" charset="-120"/>
              </a:rPr>
              <a:t>ustenabil</a:t>
            </a:r>
            <a:r>
              <a:rPr lang="ro-RO" sz="5200" b="1" kern="0" spc="-89" dirty="0" err="1">
                <a:solidFill>
                  <a:srgbClr val="990099"/>
                </a:solidFill>
                <a:latin typeface="Gabriola" panose="04040605051002020D02" pitchFamily="82" charset="0"/>
                <a:ea typeface="Source Serif Pro Semi Bold" pitchFamily="34" charset="-122"/>
                <a:cs typeface="Source Serif Pro Semi Bold" pitchFamily="34" charset="-120"/>
              </a:rPr>
              <a:t>itate</a:t>
            </a:r>
            <a:r>
              <a:rPr lang="ro-RO" sz="5200" b="1" kern="0" spc="-89" dirty="0">
                <a:solidFill>
                  <a:srgbClr val="990099"/>
                </a:solidFill>
                <a:latin typeface="Gabriola" panose="04040605051002020D02" pitchFamily="82" charset="0"/>
                <a:ea typeface="Source Serif Pro Semi Bold" pitchFamily="34" charset="-122"/>
                <a:cs typeface="Source Serif Pro Semi Bold" pitchFamily="34" charset="-120"/>
              </a:rPr>
              <a:t>”</a:t>
            </a:r>
            <a:endParaRPr lang="en-US" sz="5200" b="1" dirty="0">
              <a:solidFill>
                <a:srgbClr val="990099"/>
              </a:solidFill>
              <a:latin typeface="Gabriola" panose="04040605051002020D02" pitchFamily="82" charset="0"/>
            </a:endParaRPr>
          </a:p>
          <a:p>
            <a:pPr marL="0" indent="0">
              <a:buNone/>
            </a:pPr>
            <a:endParaRPr lang="ro-RO" sz="2000" dirty="0"/>
          </a:p>
        </p:txBody>
      </p:sp>
      <p:pic>
        <p:nvPicPr>
          <p:cNvPr id="2050" name="Picture 2" descr="Sustenabilitatea afacerii - de la strategie la actiuni concrete">
            <a:extLst>
              <a:ext uri="{FF2B5EF4-FFF2-40B4-BE49-F238E27FC236}">
                <a16:creationId xmlns:a16="http://schemas.microsoft.com/office/drawing/2014/main" id="{B6665339-F9C5-4B34-E00A-691B5A4E1F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553" r="1" b="17269"/>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2" descr="Sustenabilitatea">
            <a:extLst>
              <a:ext uri="{FF2B5EF4-FFF2-40B4-BE49-F238E27FC236}">
                <a16:creationId xmlns:a16="http://schemas.microsoft.com/office/drawing/2014/main" id="{E37803EB-04C6-E26C-91D0-1866A7657D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365" r="-1" b="24196"/>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
        <p:nvSpPr>
          <p:cNvPr id="8" name="CasetăText 7">
            <a:extLst>
              <a:ext uri="{FF2B5EF4-FFF2-40B4-BE49-F238E27FC236}">
                <a16:creationId xmlns:a16="http://schemas.microsoft.com/office/drawing/2014/main" id="{7E509EE1-4A10-0514-E072-8E9CF8633624}"/>
              </a:ext>
            </a:extLst>
          </p:cNvPr>
          <p:cNvSpPr txBox="1"/>
          <p:nvPr/>
        </p:nvSpPr>
        <p:spPr>
          <a:xfrm>
            <a:off x="27906" y="5624774"/>
            <a:ext cx="5022199" cy="954107"/>
          </a:xfrm>
          <a:prstGeom prst="rect">
            <a:avLst/>
          </a:prstGeom>
          <a:noFill/>
        </p:spPr>
        <p:txBody>
          <a:bodyPr wrap="square">
            <a:spAutoFit/>
          </a:bodyPr>
          <a:lstStyle/>
          <a:p>
            <a:pPr marL="0" indent="0" algn="ctr">
              <a:buNone/>
            </a:pPr>
            <a:r>
              <a:rPr lang="ro-RO" sz="2800" b="1" kern="0" spc="-89" dirty="0">
                <a:latin typeface="Gabriola" panose="04040605051002020D02" pitchFamily="82" charset="0"/>
                <a:ea typeface="Source Serif Pro Semi Bold" pitchFamily="34" charset="-122"/>
                <a:cs typeface="Source Serif Pro Semi Bold" pitchFamily="34" charset="-120"/>
              </a:rPr>
              <a:t>Autori,</a:t>
            </a:r>
          </a:p>
          <a:p>
            <a:pPr marL="0" indent="0" algn="ctr">
              <a:buNone/>
            </a:pPr>
            <a:r>
              <a:rPr lang="ro-RO" sz="2800" b="1" kern="0" spc="-89" dirty="0">
                <a:latin typeface="Gabriola" panose="04040605051002020D02" pitchFamily="82" charset="0"/>
                <a:ea typeface="Source Serif Pro Semi Bold" pitchFamily="34" charset="-122"/>
                <a:cs typeface="Source Serif Pro Semi Bold" pitchFamily="34" charset="-120"/>
              </a:rPr>
              <a:t> </a:t>
            </a:r>
            <a:r>
              <a:rPr lang="ro-RO" sz="2800" b="1" kern="0" spc="-89" dirty="0" err="1">
                <a:latin typeface="Gabriola" panose="04040605051002020D02" pitchFamily="82" charset="0"/>
                <a:ea typeface="Source Serif Pro Semi Bold" pitchFamily="34" charset="-122"/>
                <a:cs typeface="Source Serif Pro Semi Bold" pitchFamily="34" charset="-120"/>
              </a:rPr>
              <a:t>prof.ing</a:t>
            </a:r>
            <a:r>
              <a:rPr lang="ro-RO" sz="2800" b="1" kern="0" spc="-89" dirty="0">
                <a:latin typeface="Gabriola" panose="04040605051002020D02" pitchFamily="82" charset="0"/>
                <a:ea typeface="Source Serif Pro Semi Bold" pitchFamily="34" charset="-122"/>
                <a:cs typeface="Source Serif Pro Semi Bold" pitchFamily="34" charset="-120"/>
              </a:rPr>
              <a:t>. Marian PAVEL</a:t>
            </a:r>
          </a:p>
        </p:txBody>
      </p:sp>
      <p:sp>
        <p:nvSpPr>
          <p:cNvPr id="9" name="Text 0">
            <a:extLst>
              <a:ext uri="{FF2B5EF4-FFF2-40B4-BE49-F238E27FC236}">
                <a16:creationId xmlns:a16="http://schemas.microsoft.com/office/drawing/2014/main" id="{BD0C7ACD-3561-4F59-AE4C-ED42D058E574}"/>
              </a:ext>
            </a:extLst>
          </p:cNvPr>
          <p:cNvSpPr/>
          <p:nvPr/>
        </p:nvSpPr>
        <p:spPr>
          <a:xfrm>
            <a:off x="0" y="0"/>
            <a:ext cx="12191999" cy="709127"/>
          </a:xfrm>
          <a:prstGeom prst="rect">
            <a:avLst/>
          </a:prstGeom>
          <a:noFill/>
          <a:ln/>
        </p:spPr>
        <p:txBody>
          <a:bodyPr wrap="square" lIns="0" tIns="0" rIns="0" bIns="0" rtlCol="0" anchor="t"/>
          <a:lstStyle/>
          <a:p>
            <a:pPr marL="0" indent="0" algn="ctr">
              <a:lnSpc>
                <a:spcPts val="5500"/>
              </a:lnSpc>
              <a:buNone/>
            </a:pPr>
            <a:r>
              <a:rPr lang="ro-RO" sz="5400" b="1" kern="0" spc="-89" dirty="0">
                <a:solidFill>
                  <a:srgbClr val="990099"/>
                </a:solidFill>
                <a:latin typeface="Gabriola" panose="04040605051002020D02" pitchFamily="82" charset="0"/>
                <a:ea typeface="Source Serif Pro Semi Bold" pitchFamily="34" charset="-122"/>
                <a:cs typeface="Source Serif Pro Semi Bold" pitchFamily="34" charset="-120"/>
              </a:rPr>
              <a:t>Liceul de Turism și Alimentație „Dumitru Moțoc” Galați</a:t>
            </a:r>
            <a:endParaRPr lang="en-US" sz="5400" b="1" dirty="0">
              <a:solidFill>
                <a:srgbClr val="990099"/>
              </a:solidFill>
              <a:latin typeface="Gabriola" panose="04040605051002020D02" pitchFamily="82" charset="0"/>
            </a:endParaRPr>
          </a:p>
        </p:txBody>
      </p:sp>
      <p:pic>
        <p:nvPicPr>
          <p:cNvPr id="1026" name="Picture 2">
            <a:extLst>
              <a:ext uri="{FF2B5EF4-FFF2-40B4-BE49-F238E27FC236}">
                <a16:creationId xmlns:a16="http://schemas.microsoft.com/office/drawing/2014/main" id="{F65C9748-FC43-463E-9FDC-BF64F5E0CF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6991" y="669348"/>
            <a:ext cx="2522537" cy="82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960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ustenabilitatea afacerii - ce trebuie sa faca antreprenorii si  intreprinderile pentru a functiona sustenabil - Software ERP &amp; Program  Salarizare I NextUP.ro">
            <a:extLst>
              <a:ext uri="{FF2B5EF4-FFF2-40B4-BE49-F238E27FC236}">
                <a16:creationId xmlns:a16="http://schemas.microsoft.com/office/drawing/2014/main" id="{16CE8EC1-F124-4A1E-AA3E-4DE71FCE7E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91" r="891" b="-1"/>
          <a:stretch/>
        </p:blipFill>
        <p:spPr bwMode="auto">
          <a:xfrm>
            <a:off x="-3047" y="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1">
            <a:extLst>
              <a:ext uri="{FF2B5EF4-FFF2-40B4-BE49-F238E27FC236}">
                <a16:creationId xmlns:a16="http://schemas.microsoft.com/office/drawing/2014/main" id="{C9575AF0-152D-4352-9F67-1F05070F1BBA}"/>
              </a:ext>
            </a:extLst>
          </p:cNvPr>
          <p:cNvSpPr/>
          <p:nvPr/>
        </p:nvSpPr>
        <p:spPr>
          <a:xfrm>
            <a:off x="2343601" y="59903"/>
            <a:ext cx="6868885" cy="99847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dirty="0">
                <a:latin typeface="Gabriola" panose="04040605051002020D02" pitchFamily="82" charset="0"/>
                <a:ea typeface="ADLaM Display" panose="02010000000000000000" pitchFamily="2" charset="0"/>
                <a:cs typeface="ADLaM Display" panose="02010000000000000000" pitchFamily="2" charset="0"/>
              </a:rPr>
              <a:t>Ce </a:t>
            </a:r>
            <a:r>
              <a:rPr lang="en-US" sz="4000" b="1" dirty="0" err="1">
                <a:latin typeface="Gabriola" panose="04040605051002020D02" pitchFamily="82" charset="0"/>
                <a:ea typeface="ADLaM Display" panose="02010000000000000000" pitchFamily="2" charset="0"/>
                <a:cs typeface="ADLaM Display" panose="02010000000000000000" pitchFamily="2" charset="0"/>
              </a:rPr>
              <a:t>este</a:t>
            </a:r>
            <a:r>
              <a:rPr lang="en-US" sz="4000" b="1" dirty="0">
                <a:latin typeface="Gabriola" panose="04040605051002020D02" pitchFamily="82" charset="0"/>
                <a:ea typeface="ADLaM Display" panose="02010000000000000000" pitchFamily="2" charset="0"/>
                <a:cs typeface="ADLaM Display" panose="02010000000000000000" pitchFamily="2" charset="0"/>
              </a:rPr>
              <a:t> </a:t>
            </a:r>
            <a:r>
              <a:rPr lang="en-US" sz="4000" b="1" dirty="0" err="1">
                <a:latin typeface="Gabriola" panose="04040605051002020D02" pitchFamily="82" charset="0"/>
                <a:ea typeface="ADLaM Display" panose="02010000000000000000" pitchFamily="2" charset="0"/>
                <a:cs typeface="ADLaM Display" panose="02010000000000000000" pitchFamily="2" charset="0"/>
              </a:rPr>
              <a:t>sustenabilitatea</a:t>
            </a:r>
            <a:r>
              <a:rPr lang="en-US" sz="4000" b="1" dirty="0">
                <a:latin typeface="Gabriola" panose="04040605051002020D02" pitchFamily="82" charset="0"/>
                <a:ea typeface="+mj-ea"/>
                <a:cs typeface="+mj-cs"/>
              </a:rPr>
              <a:t>?</a:t>
            </a:r>
          </a:p>
        </p:txBody>
      </p:sp>
      <p:sp>
        <p:nvSpPr>
          <p:cNvPr id="5" name="Text 2">
            <a:extLst>
              <a:ext uri="{FF2B5EF4-FFF2-40B4-BE49-F238E27FC236}">
                <a16:creationId xmlns:a16="http://schemas.microsoft.com/office/drawing/2014/main" id="{84397DD7-F893-410E-9DA2-DF56040F30D5}"/>
              </a:ext>
            </a:extLst>
          </p:cNvPr>
          <p:cNvSpPr/>
          <p:nvPr/>
        </p:nvSpPr>
        <p:spPr>
          <a:xfrm>
            <a:off x="7977674" y="1557619"/>
            <a:ext cx="4031376" cy="2426552"/>
          </a:xfrm>
          <a:prstGeom prst="rect">
            <a:avLst/>
          </a:prstGeom>
        </p:spPr>
        <p:txBody>
          <a:bodyPr vert="horz" lIns="91440" tIns="45720" rIns="91440" bIns="45720" rtlCol="0">
            <a:normAutofit/>
          </a:bodyPr>
          <a:lstStyle/>
          <a:p>
            <a:pPr algn="just">
              <a:lnSpc>
                <a:spcPct val="90000"/>
              </a:lnSpc>
              <a:spcAft>
                <a:spcPts val="600"/>
              </a:spcAft>
            </a:pPr>
            <a:r>
              <a:rPr lang="en-US" sz="3200" b="1" spc="-38" dirty="0">
                <a:solidFill>
                  <a:srgbClr val="62983E"/>
                </a:solidFill>
                <a:latin typeface="Gabriola" panose="04040605051002020D02" pitchFamily="82" charset="0"/>
              </a:rPr>
              <a:t>„</a:t>
            </a:r>
            <a:r>
              <a:rPr lang="en-US" sz="3200" b="1" spc="-38" dirty="0" err="1">
                <a:solidFill>
                  <a:srgbClr val="62983E"/>
                </a:solidFill>
                <a:latin typeface="Gabriola" panose="04040605051002020D02" pitchFamily="82" charset="0"/>
              </a:rPr>
              <a:t>Sustenabilitatea</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înseamnă</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să</a:t>
            </a:r>
            <a:r>
              <a:rPr lang="en-US" sz="3200" b="1" spc="-38" dirty="0">
                <a:solidFill>
                  <a:srgbClr val="62983E"/>
                </a:solidFill>
                <a:latin typeface="Gabriola" panose="04040605051002020D02" pitchFamily="82" charset="0"/>
              </a:rPr>
              <a:t> ne </a:t>
            </a:r>
            <a:r>
              <a:rPr lang="en-US" sz="3200" b="1" spc="-38" dirty="0" err="1">
                <a:solidFill>
                  <a:srgbClr val="62983E"/>
                </a:solidFill>
                <a:latin typeface="Gabriola" panose="04040605051002020D02" pitchFamily="82" charset="0"/>
              </a:rPr>
              <a:t>satisfacem</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propriile</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nevoi</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fără</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să</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compromitem</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abilitatea</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generațiilor</a:t>
            </a:r>
            <a:r>
              <a:rPr lang="en-US" sz="3200" b="1" spc="-38" dirty="0">
                <a:solidFill>
                  <a:srgbClr val="62983E"/>
                </a:solidFill>
                <a:latin typeface="Gabriola" panose="04040605051002020D02" pitchFamily="82" charset="0"/>
              </a:rPr>
              <a:t> </a:t>
            </a:r>
            <a:r>
              <a:rPr lang="en-US" sz="3200" b="1" spc="-38" dirty="0" err="1">
                <a:solidFill>
                  <a:srgbClr val="62983E"/>
                </a:solidFill>
                <a:latin typeface="Gabriola" panose="04040605051002020D02" pitchFamily="82" charset="0"/>
              </a:rPr>
              <a:t>viitoare</a:t>
            </a:r>
            <a:r>
              <a:rPr lang="en-US" sz="3200" b="1" spc="-38" dirty="0">
                <a:solidFill>
                  <a:srgbClr val="62983E"/>
                </a:solidFill>
                <a:latin typeface="Gabriola" panose="04040605051002020D02" pitchFamily="82" charset="0"/>
              </a:rPr>
              <a:t> de a </a:t>
            </a:r>
            <a:r>
              <a:rPr lang="en-US" sz="3200" b="1" spc="-38" dirty="0" err="1">
                <a:solidFill>
                  <a:srgbClr val="62983E"/>
                </a:solidFill>
                <a:latin typeface="Gabriola" panose="04040605051002020D02" pitchFamily="82" charset="0"/>
              </a:rPr>
              <a:t>și</a:t>
            </a:r>
            <a:r>
              <a:rPr lang="en-US" sz="3200" b="1" spc="-38" dirty="0">
                <a:solidFill>
                  <a:srgbClr val="62983E"/>
                </a:solidFill>
                <a:latin typeface="Gabriola" panose="04040605051002020D02" pitchFamily="82" charset="0"/>
              </a:rPr>
              <a:t> le </a:t>
            </a:r>
            <a:r>
              <a:rPr lang="en-US" sz="3200" b="1" spc="-38" dirty="0" err="1">
                <a:solidFill>
                  <a:srgbClr val="62983E"/>
                </a:solidFill>
                <a:latin typeface="Gabriola" panose="04040605051002020D02" pitchFamily="82" charset="0"/>
              </a:rPr>
              <a:t>satisface</a:t>
            </a:r>
            <a:r>
              <a:rPr lang="en-US" sz="3200" b="1" spc="-38" dirty="0">
                <a:solidFill>
                  <a:srgbClr val="62983E"/>
                </a:solidFill>
                <a:latin typeface="Gabriola" panose="04040605051002020D02" pitchFamily="82" charset="0"/>
              </a:rPr>
              <a:t> pe a lor.”</a:t>
            </a:r>
            <a:endParaRPr lang="en-US" sz="3200" b="1" dirty="0">
              <a:solidFill>
                <a:srgbClr val="62983E"/>
              </a:solidFill>
              <a:latin typeface="Gabriola" panose="04040605051002020D02" pitchFamily="82" charset="0"/>
            </a:endParaRPr>
          </a:p>
        </p:txBody>
      </p:sp>
      <p:sp>
        <p:nvSpPr>
          <p:cNvPr id="3" name="Dreptunghi 2">
            <a:extLst>
              <a:ext uri="{FF2B5EF4-FFF2-40B4-BE49-F238E27FC236}">
                <a16:creationId xmlns:a16="http://schemas.microsoft.com/office/drawing/2014/main" id="{28F5E800-1F28-459E-8AC0-A143AA3EEB00}"/>
              </a:ext>
            </a:extLst>
          </p:cNvPr>
          <p:cNvSpPr/>
          <p:nvPr/>
        </p:nvSpPr>
        <p:spPr>
          <a:xfrm>
            <a:off x="816355" y="4761772"/>
            <a:ext cx="10556240" cy="1077218"/>
          </a:xfrm>
          <a:prstGeom prst="rect">
            <a:avLst/>
          </a:prstGeom>
        </p:spPr>
        <p:txBody>
          <a:bodyPr wrap="square">
            <a:spAutoFit/>
          </a:bodyPr>
          <a:lstStyle/>
          <a:p>
            <a:pPr algn="ctr"/>
            <a:r>
              <a:rPr lang="it-IT" sz="3200" b="1" dirty="0">
                <a:solidFill>
                  <a:srgbClr val="000000"/>
                </a:solidFill>
                <a:latin typeface="Gabriola" panose="04040605051002020D02" pitchFamily="82" charset="0"/>
              </a:rPr>
              <a:t>Scopul principal al sustenabilit</a:t>
            </a:r>
            <a:r>
              <a:rPr lang="ro-RO" sz="3200" b="1" dirty="0" err="1">
                <a:solidFill>
                  <a:srgbClr val="000000"/>
                </a:solidFill>
                <a:latin typeface="Gabriola" panose="04040605051002020D02" pitchFamily="82" charset="0"/>
              </a:rPr>
              <a:t>ăț</a:t>
            </a:r>
            <a:r>
              <a:rPr lang="it-IT" sz="3200" b="1" dirty="0">
                <a:solidFill>
                  <a:srgbClr val="000000"/>
                </a:solidFill>
                <a:latin typeface="Gabriola" panose="04040605051002020D02" pitchFamily="82" charset="0"/>
              </a:rPr>
              <a:t>ii este de a crea </a:t>
            </a:r>
            <a:r>
              <a:rPr lang="ro-RO" sz="3200" b="1" dirty="0">
                <a:solidFill>
                  <a:srgbClr val="000000"/>
                </a:solidFill>
                <a:latin typeface="Gabriola" panose="04040605051002020D02" pitchFamily="82" charset="0"/>
              </a:rPr>
              <a:t>ș</a:t>
            </a:r>
            <a:r>
              <a:rPr lang="it-IT" sz="3200" b="1" dirty="0">
                <a:solidFill>
                  <a:srgbClr val="000000"/>
                </a:solidFill>
                <a:latin typeface="Gabriola" panose="04040605051002020D02" pitchFamily="82" charset="0"/>
              </a:rPr>
              <a:t>i men</a:t>
            </a:r>
            <a:r>
              <a:rPr lang="ro-RO" sz="3200" b="1" dirty="0">
                <a:solidFill>
                  <a:srgbClr val="000000"/>
                </a:solidFill>
                <a:latin typeface="Gabriola" panose="04040605051002020D02" pitchFamily="82" charset="0"/>
              </a:rPr>
              <a:t>ț</a:t>
            </a:r>
            <a:r>
              <a:rPr lang="it-IT" sz="3200" b="1" dirty="0">
                <a:solidFill>
                  <a:srgbClr val="000000"/>
                </a:solidFill>
                <a:latin typeface="Gabriola" panose="04040605051002020D02" pitchFamily="82" charset="0"/>
              </a:rPr>
              <a:t>ine un echilibru </a:t>
            </a:r>
            <a:r>
              <a:rPr lang="ro-RO" sz="3200" b="1" dirty="0">
                <a:solidFill>
                  <a:srgbClr val="000000"/>
                </a:solidFill>
                <a:latin typeface="Gabriola" panose="04040605051002020D02" pitchFamily="82" charset="0"/>
              </a:rPr>
              <a:t>î</a:t>
            </a:r>
            <a:r>
              <a:rPr lang="it-IT" sz="3200" b="1" dirty="0">
                <a:solidFill>
                  <a:srgbClr val="000000"/>
                </a:solidFill>
                <a:latin typeface="Gabriola" panose="04040605051002020D02" pitchFamily="82" charset="0"/>
              </a:rPr>
              <a:t>ntre interesele umane </a:t>
            </a:r>
            <a:r>
              <a:rPr lang="ro-RO" sz="3200" b="1" dirty="0">
                <a:solidFill>
                  <a:srgbClr val="000000"/>
                </a:solidFill>
                <a:latin typeface="Gabriola" panose="04040605051002020D02" pitchFamily="82" charset="0"/>
              </a:rPr>
              <a:t>ș</a:t>
            </a:r>
            <a:r>
              <a:rPr lang="it-IT" sz="3200" b="1" dirty="0">
                <a:solidFill>
                  <a:srgbClr val="000000"/>
                </a:solidFill>
                <a:latin typeface="Gabriola" panose="04040605051002020D02" pitchFamily="82" charset="0"/>
              </a:rPr>
              <a:t>i nevoile mediului </a:t>
            </a:r>
            <a:r>
              <a:rPr lang="ro-RO" sz="3200" b="1" dirty="0">
                <a:solidFill>
                  <a:srgbClr val="000000"/>
                </a:solidFill>
                <a:latin typeface="Gabriola" panose="04040605051002020D02" pitchFamily="82" charset="0"/>
              </a:rPr>
              <a:t>î</a:t>
            </a:r>
            <a:r>
              <a:rPr lang="it-IT" sz="3200" b="1" dirty="0">
                <a:solidFill>
                  <a:srgbClr val="000000"/>
                </a:solidFill>
                <a:latin typeface="Gabriola" panose="04040605051002020D02" pitchFamily="82" charset="0"/>
              </a:rPr>
              <a:t>nconjur</a:t>
            </a:r>
            <a:r>
              <a:rPr lang="ro-RO" sz="3200" b="1" dirty="0">
                <a:solidFill>
                  <a:srgbClr val="000000"/>
                </a:solidFill>
                <a:latin typeface="Gabriola" panose="04040605051002020D02" pitchFamily="82" charset="0"/>
              </a:rPr>
              <a:t>ă</a:t>
            </a:r>
            <a:r>
              <a:rPr lang="it-IT" sz="3200" b="1" dirty="0">
                <a:solidFill>
                  <a:srgbClr val="000000"/>
                </a:solidFill>
                <a:latin typeface="Gabriola" panose="04040605051002020D02" pitchFamily="82" charset="0"/>
              </a:rPr>
              <a:t>tor.</a:t>
            </a:r>
            <a:endParaRPr lang="ro-RO" sz="3200" b="1" dirty="0">
              <a:latin typeface="Gabriola" panose="04040605051002020D02" pitchFamily="82" charset="0"/>
            </a:endParaRPr>
          </a:p>
        </p:txBody>
      </p:sp>
    </p:spTree>
    <p:extLst>
      <p:ext uri="{BB962C8B-B14F-4D97-AF65-F5344CB8AC3E}">
        <p14:creationId xmlns:p14="http://schemas.microsoft.com/office/powerpoint/2010/main" val="2559465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A4087686-2B4F-4B62-A16A-FFABE8C4D0D4}"/>
              </a:ext>
            </a:extLst>
          </p:cNvPr>
          <p:cNvSpPr/>
          <p:nvPr/>
        </p:nvSpPr>
        <p:spPr>
          <a:xfrm>
            <a:off x="0" y="86519"/>
            <a:ext cx="12191999" cy="558165"/>
          </a:xfrm>
          <a:prstGeom prst="rect">
            <a:avLst/>
          </a:prstGeom>
          <a:noFill/>
          <a:ln/>
        </p:spPr>
        <p:txBody>
          <a:bodyPr wrap="none" lIns="0" tIns="0" rIns="0" bIns="0" rtlCol="0" anchor="t"/>
          <a:lstStyle/>
          <a:p>
            <a:pPr marL="0" indent="0" algn="ctr">
              <a:lnSpc>
                <a:spcPts val="4350"/>
              </a:lnSpc>
              <a:buNone/>
            </a:pPr>
            <a:r>
              <a:rPr lang="en-US" sz="3600" b="1" kern="0" spc="-70" dirty="0">
                <a:solidFill>
                  <a:srgbClr val="D73AD7"/>
                </a:solidFill>
                <a:latin typeface="Gabriola" panose="04040605051002020D02" pitchFamily="82" charset="0"/>
                <a:ea typeface="Source Serif Pro Semi Bold" pitchFamily="34" charset="-122"/>
                <a:cs typeface="Source Serif Pro Semi Bold" pitchFamily="34" charset="-120"/>
              </a:rPr>
              <a:t>Conceptul de </a:t>
            </a:r>
            <a:r>
              <a:rPr lang="ro-RO" sz="3600" b="1" kern="0" spc="-70" dirty="0">
                <a:solidFill>
                  <a:srgbClr val="D73AD7"/>
                </a:solidFill>
                <a:latin typeface="Gabriola" panose="04040605051002020D02" pitchFamily="82" charset="0"/>
                <a:ea typeface="Source Serif Pro Semi Bold" pitchFamily="34" charset="-122"/>
                <a:cs typeface="Source Serif Pro Semi Bold" pitchFamily="34" charset="-120"/>
              </a:rPr>
              <a:t>f</a:t>
            </a:r>
            <a:r>
              <a:rPr lang="en-US" sz="3600" b="1" kern="0" spc="-70" dirty="0" err="1">
                <a:solidFill>
                  <a:srgbClr val="D73AD7"/>
                </a:solidFill>
                <a:latin typeface="Gabriola" panose="04040605051002020D02" pitchFamily="82" charset="0"/>
                <a:ea typeface="Source Serif Pro Semi Bold" pitchFamily="34" charset="-122"/>
                <a:cs typeface="Source Serif Pro Semi Bold" pitchFamily="34" charset="-120"/>
              </a:rPr>
              <a:t>irmă</a:t>
            </a:r>
            <a:r>
              <a:rPr lang="en-US" sz="3600" b="1" kern="0" spc="-70" dirty="0">
                <a:solidFill>
                  <a:srgbClr val="D73AD7"/>
                </a:solidFill>
                <a:latin typeface="Gabriola" panose="04040605051002020D02" pitchFamily="82" charset="0"/>
                <a:ea typeface="Source Serif Pro Semi Bold" pitchFamily="34" charset="-122"/>
                <a:cs typeface="Source Serif Pro Semi Bold" pitchFamily="34" charset="-120"/>
              </a:rPr>
              <a:t> de </a:t>
            </a:r>
            <a:r>
              <a:rPr lang="ro-RO" sz="3600" b="1" kern="0" spc="-70" dirty="0">
                <a:solidFill>
                  <a:srgbClr val="D73AD7"/>
                </a:solidFill>
                <a:latin typeface="Gabriola" panose="04040605051002020D02" pitchFamily="82" charset="0"/>
                <a:ea typeface="Source Serif Pro Semi Bold" pitchFamily="34" charset="-122"/>
                <a:cs typeface="Source Serif Pro Semi Bold" pitchFamily="34" charset="-120"/>
              </a:rPr>
              <a:t>e</a:t>
            </a:r>
            <a:r>
              <a:rPr lang="en-US" sz="3600" b="1" kern="0" spc="-70" dirty="0" err="1">
                <a:solidFill>
                  <a:srgbClr val="D73AD7"/>
                </a:solidFill>
                <a:latin typeface="Gabriola" panose="04040605051002020D02" pitchFamily="82" charset="0"/>
                <a:ea typeface="Source Serif Pro Semi Bold" pitchFamily="34" charset="-122"/>
                <a:cs typeface="Source Serif Pro Semi Bold" pitchFamily="34" charset="-120"/>
              </a:rPr>
              <a:t>xercițiu</a:t>
            </a:r>
            <a:r>
              <a:rPr lang="ro-RO" sz="3600" b="1" kern="0" spc="-70" dirty="0">
                <a:solidFill>
                  <a:srgbClr val="D73AD7"/>
                </a:solidFill>
                <a:latin typeface="Gabriola" panose="04040605051002020D02" pitchFamily="82" charset="0"/>
                <a:ea typeface="Source Serif Pro Semi Bold" pitchFamily="34" charset="-122"/>
                <a:cs typeface="Source Serif Pro Semi Bold" pitchFamily="34" charset="-120"/>
              </a:rPr>
              <a:t> sustenabilă</a:t>
            </a:r>
            <a:endParaRPr lang="en-US" sz="3600" b="1" dirty="0">
              <a:latin typeface="Gabriola" panose="04040605051002020D02" pitchFamily="82" charset="0"/>
            </a:endParaRPr>
          </a:p>
        </p:txBody>
      </p:sp>
      <p:sp>
        <p:nvSpPr>
          <p:cNvPr id="6" name="Text 2">
            <a:extLst>
              <a:ext uri="{FF2B5EF4-FFF2-40B4-BE49-F238E27FC236}">
                <a16:creationId xmlns:a16="http://schemas.microsoft.com/office/drawing/2014/main" id="{97C31E10-C63D-46E6-B2FC-A451E9E68362}"/>
              </a:ext>
            </a:extLst>
          </p:cNvPr>
          <p:cNvSpPr/>
          <p:nvPr/>
        </p:nvSpPr>
        <p:spPr>
          <a:xfrm>
            <a:off x="1267972" y="961629"/>
            <a:ext cx="10777815" cy="905546"/>
          </a:xfrm>
          <a:prstGeom prst="rect">
            <a:avLst/>
          </a:prstGeom>
          <a:noFill/>
          <a:ln/>
        </p:spPr>
        <p:txBody>
          <a:bodyPr wrap="square" lIns="0" tIns="0" rIns="0" bIns="0" rtlCol="0" anchor="t"/>
          <a:lstStyle/>
          <a:p>
            <a:pPr algn="ctr">
              <a:lnSpc>
                <a:spcPts val="2350"/>
              </a:lnSpc>
            </a:pP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Structură</a:t>
            </a:r>
            <a:r>
              <a:rPr lang="en-US"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 </a:t>
            </a: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Organizațională</a:t>
            </a:r>
            <a:endParaRPr lang="ro-RO" sz="3200" b="1" kern="0" spc="-30" dirty="0">
              <a:solidFill>
                <a:srgbClr val="272525"/>
              </a:solidFill>
              <a:latin typeface="Gabriola" panose="04040605051002020D02" pitchFamily="82" charset="0"/>
              <a:ea typeface="Source Sans Pro" pitchFamily="34" charset="-122"/>
              <a:cs typeface="Source Sans Pro" pitchFamily="34" charset="-120"/>
            </a:endParaRPr>
          </a:p>
          <a:p>
            <a:pPr marL="0" indent="0" algn="ctr">
              <a:lnSpc>
                <a:spcPts val="2350"/>
              </a:lnSpc>
              <a:buNone/>
            </a:pPr>
            <a:r>
              <a:rPr lang="en-US" sz="3200" kern="0" spc="-30" dirty="0" err="1">
                <a:latin typeface="Gabriola" panose="04040605051002020D02" pitchFamily="82" charset="0"/>
                <a:ea typeface="Source Sans Pro" pitchFamily="34" charset="-122"/>
                <a:cs typeface="Source Sans Pro" pitchFamily="34" charset="-120"/>
              </a:rPr>
              <a:t>Entitate</a:t>
            </a:r>
            <a:r>
              <a:rPr lang="en-US" sz="3200" kern="0" spc="-30" dirty="0">
                <a:latin typeface="Gabriola" panose="04040605051002020D02" pitchFamily="82" charset="0"/>
                <a:ea typeface="Source Sans Pro" pitchFamily="34" charset="-122"/>
                <a:cs typeface="Source Sans Pro" pitchFamily="34" charset="-120"/>
              </a:rPr>
              <a:t> educațională simulată care replică </a:t>
            </a:r>
            <a:r>
              <a:rPr lang="en-US" sz="3200" kern="0" spc="-30" dirty="0" err="1">
                <a:latin typeface="Gabriola" panose="04040605051002020D02" pitchFamily="82" charset="0"/>
                <a:ea typeface="Source Sans Pro" pitchFamily="34" charset="-122"/>
                <a:cs typeface="Source Sans Pro" pitchFamily="34" charset="-120"/>
              </a:rPr>
              <a:t>funcțiile</a:t>
            </a:r>
            <a:r>
              <a:rPr lang="en-US" sz="3200" kern="0" spc="-30" dirty="0">
                <a:latin typeface="Gabriola" panose="04040605051002020D02" pitchFamily="82" charset="0"/>
                <a:ea typeface="Source Sans Pro" pitchFamily="34" charset="-122"/>
                <a:cs typeface="Source Sans Pro" pitchFamily="34" charset="-120"/>
              </a:rPr>
              <a:t> </a:t>
            </a:r>
            <a:endParaRPr lang="ro-RO" sz="3200" kern="0" spc="-30" dirty="0">
              <a:latin typeface="Gabriola" panose="04040605051002020D02" pitchFamily="82" charset="0"/>
              <a:ea typeface="Source Sans Pro" pitchFamily="34" charset="-122"/>
              <a:cs typeface="Source Sans Pro" pitchFamily="34" charset="-120"/>
            </a:endParaRPr>
          </a:p>
          <a:p>
            <a:pPr marL="0" indent="0" algn="ctr">
              <a:lnSpc>
                <a:spcPts val="2350"/>
              </a:lnSpc>
              <a:buNone/>
            </a:pPr>
            <a:r>
              <a:rPr lang="en-US" sz="3200" kern="0" spc="-30" dirty="0" err="1">
                <a:latin typeface="Gabriola" panose="04040605051002020D02" pitchFamily="82" charset="0"/>
                <a:ea typeface="Source Sans Pro" pitchFamily="34" charset="-122"/>
                <a:cs typeface="Source Sans Pro" pitchFamily="34" charset="-120"/>
              </a:rPr>
              <a:t>și</a:t>
            </a:r>
            <a:r>
              <a:rPr lang="en-US" sz="3200" kern="0" spc="-30" dirty="0">
                <a:latin typeface="Gabriola" panose="04040605051002020D02" pitchFamily="82" charset="0"/>
                <a:ea typeface="Source Sans Pro" pitchFamily="34" charset="-122"/>
                <a:cs typeface="Source Sans Pro" pitchFamily="34" charset="-120"/>
              </a:rPr>
              <a:t> departamentele unei companii reale.</a:t>
            </a:r>
            <a:endParaRPr lang="en-US" sz="3200" dirty="0">
              <a:latin typeface="Gabriola" panose="04040605051002020D02" pitchFamily="82" charset="0"/>
            </a:endParaRPr>
          </a:p>
        </p:txBody>
      </p:sp>
      <p:sp>
        <p:nvSpPr>
          <p:cNvPr id="9" name="Text 4">
            <a:extLst>
              <a:ext uri="{FF2B5EF4-FFF2-40B4-BE49-F238E27FC236}">
                <a16:creationId xmlns:a16="http://schemas.microsoft.com/office/drawing/2014/main" id="{2B385787-0B54-4C8B-B037-3784D28B261A}"/>
              </a:ext>
            </a:extLst>
          </p:cNvPr>
          <p:cNvSpPr/>
          <p:nvPr/>
        </p:nvSpPr>
        <p:spPr>
          <a:xfrm>
            <a:off x="1267973" y="2434331"/>
            <a:ext cx="10777815" cy="905546"/>
          </a:xfrm>
          <a:prstGeom prst="rect">
            <a:avLst/>
          </a:prstGeom>
          <a:noFill/>
          <a:ln/>
        </p:spPr>
        <p:txBody>
          <a:bodyPr wrap="square" lIns="0" tIns="0" rIns="0" bIns="0" rtlCol="0" anchor="t"/>
          <a:lstStyle/>
          <a:p>
            <a:pPr algn="ctr">
              <a:lnSpc>
                <a:spcPts val="2350"/>
              </a:lnSpc>
            </a:pP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Echipa</a:t>
            </a:r>
            <a:r>
              <a:rPr lang="en-US"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 </a:t>
            </a: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și</a:t>
            </a:r>
            <a:r>
              <a:rPr lang="en-US"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 </a:t>
            </a:r>
            <a:r>
              <a:rPr lang="ro-RO"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r</a:t>
            </a: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olurile</a:t>
            </a:r>
            <a:endParaRPr lang="ro-RO" sz="3200" b="1" kern="0" spc="-30" dirty="0">
              <a:solidFill>
                <a:srgbClr val="272525"/>
              </a:solidFill>
              <a:latin typeface="Gabriola" panose="04040605051002020D02" pitchFamily="82" charset="0"/>
              <a:ea typeface="Source Sans Pro" pitchFamily="34" charset="-122"/>
              <a:cs typeface="Source Sans Pro" pitchFamily="34" charset="-120"/>
            </a:endParaRPr>
          </a:p>
          <a:p>
            <a:pPr marL="0" indent="0" algn="ctr">
              <a:lnSpc>
                <a:spcPts val="2350"/>
              </a:lnSpc>
              <a:buNone/>
            </a:pPr>
            <a:r>
              <a:rPr lang="ro-RO" sz="3200" kern="0" spc="-30" dirty="0">
                <a:solidFill>
                  <a:srgbClr val="272525"/>
                </a:solidFill>
                <a:latin typeface="Gabriola" panose="04040605051002020D02" pitchFamily="82" charset="0"/>
                <a:ea typeface="Source Sans Pro" pitchFamily="34" charset="-122"/>
                <a:cs typeface="Source Sans Pro" pitchFamily="34" charset="-120"/>
              </a:rPr>
              <a:t>Elevi</a:t>
            </a:r>
            <a:r>
              <a:rPr lang="en-US" sz="3200" kern="0" spc="-30" dirty="0" err="1">
                <a:solidFill>
                  <a:srgbClr val="272525"/>
                </a:solidFill>
                <a:latin typeface="Gabriola" panose="04040605051002020D02" pitchFamily="82" charset="0"/>
                <a:ea typeface="Source Sans Pro" pitchFamily="34" charset="-122"/>
                <a:cs typeface="Source Sans Pro" pitchFamily="34" charset="-120"/>
              </a:rPr>
              <a:t>i</a:t>
            </a:r>
            <a:r>
              <a:rPr lang="en-US" sz="3200" kern="0" spc="-30" dirty="0">
                <a:solidFill>
                  <a:srgbClr val="272525"/>
                </a:solidFill>
                <a:latin typeface="Gabriola" panose="04040605051002020D02" pitchFamily="82" charset="0"/>
                <a:ea typeface="Source Sans Pro" pitchFamily="34" charset="-122"/>
                <a:cs typeface="Source Sans Pro" pitchFamily="34" charset="-120"/>
              </a:rPr>
              <a:t> preiau diferite poziții de management și execuție, </a:t>
            </a:r>
            <a:endParaRPr lang="ro-RO" sz="3200" kern="0" spc="-30" dirty="0">
              <a:solidFill>
                <a:srgbClr val="272525"/>
              </a:solidFill>
              <a:latin typeface="Gabriola" panose="04040605051002020D02" pitchFamily="82" charset="0"/>
              <a:ea typeface="Source Sans Pro" pitchFamily="34" charset="-122"/>
              <a:cs typeface="Source Sans Pro" pitchFamily="34" charset="-120"/>
            </a:endParaRPr>
          </a:p>
          <a:p>
            <a:pPr marL="0" indent="0" algn="ctr">
              <a:lnSpc>
                <a:spcPts val="2350"/>
              </a:lnSpc>
              <a:buNone/>
            </a:pPr>
            <a:r>
              <a:rPr lang="en-US" sz="3200" kern="0" spc="-30" dirty="0" err="1">
                <a:solidFill>
                  <a:srgbClr val="272525"/>
                </a:solidFill>
                <a:latin typeface="Gabriola" panose="04040605051002020D02" pitchFamily="82" charset="0"/>
                <a:ea typeface="Source Sans Pro" pitchFamily="34" charset="-122"/>
                <a:cs typeface="Source Sans Pro" pitchFamily="34" charset="-120"/>
              </a:rPr>
              <a:t>experimentând</a:t>
            </a:r>
            <a:r>
              <a:rPr lang="en-US" sz="3200" kern="0" spc="-30" dirty="0">
                <a:solidFill>
                  <a:srgbClr val="272525"/>
                </a:solidFill>
                <a:latin typeface="Gabriola" panose="04040605051002020D02" pitchFamily="82" charset="0"/>
                <a:ea typeface="Source Sans Pro" pitchFamily="34" charset="-122"/>
                <a:cs typeface="Source Sans Pro" pitchFamily="34" charset="-120"/>
              </a:rPr>
              <a:t> responsabilitățile asociate.</a:t>
            </a:r>
            <a:endParaRPr lang="en-US" sz="3200" dirty="0">
              <a:latin typeface="Gabriola" panose="04040605051002020D02" pitchFamily="82" charset="0"/>
            </a:endParaRPr>
          </a:p>
        </p:txBody>
      </p:sp>
      <p:sp>
        <p:nvSpPr>
          <p:cNvPr id="12" name="Text 6">
            <a:extLst>
              <a:ext uri="{FF2B5EF4-FFF2-40B4-BE49-F238E27FC236}">
                <a16:creationId xmlns:a16="http://schemas.microsoft.com/office/drawing/2014/main" id="{3D7E2825-D572-4FF9-A017-D7E8976CD843}"/>
              </a:ext>
            </a:extLst>
          </p:cNvPr>
          <p:cNvSpPr/>
          <p:nvPr/>
        </p:nvSpPr>
        <p:spPr>
          <a:xfrm>
            <a:off x="1289261" y="3696591"/>
            <a:ext cx="10777815" cy="905546"/>
          </a:xfrm>
          <a:prstGeom prst="rect">
            <a:avLst/>
          </a:prstGeom>
          <a:noFill/>
          <a:ln/>
        </p:spPr>
        <p:txBody>
          <a:bodyPr wrap="square" lIns="0" tIns="0" rIns="0" bIns="0" rtlCol="0" anchor="t"/>
          <a:lstStyle/>
          <a:p>
            <a:pPr algn="ctr">
              <a:lnSpc>
                <a:spcPts val="2350"/>
              </a:lnSpc>
            </a:pP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Rețeaua</a:t>
            </a:r>
            <a:r>
              <a:rPr lang="en-US"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 de </a:t>
            </a:r>
            <a:r>
              <a:rPr lang="ro-RO"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t</a:t>
            </a: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ranzacții</a:t>
            </a:r>
            <a:endParaRPr lang="ro-RO" sz="3200" b="1" kern="0" spc="-30" dirty="0">
              <a:solidFill>
                <a:srgbClr val="272525"/>
              </a:solidFill>
              <a:latin typeface="Gabriola" panose="04040605051002020D02" pitchFamily="82" charset="0"/>
              <a:ea typeface="Source Sans Pro" pitchFamily="34" charset="-122"/>
              <a:cs typeface="Source Sans Pro" pitchFamily="34" charset="-120"/>
            </a:endParaRPr>
          </a:p>
          <a:p>
            <a:pPr marL="0" indent="0" algn="ctr">
              <a:lnSpc>
                <a:spcPts val="2350"/>
              </a:lnSpc>
              <a:buNone/>
            </a:pPr>
            <a:r>
              <a:rPr lang="en-US" sz="3200" kern="0" spc="-30" dirty="0" err="1">
                <a:solidFill>
                  <a:srgbClr val="272525"/>
                </a:solidFill>
                <a:latin typeface="Gabriola" panose="04040605051002020D02" pitchFamily="82" charset="0"/>
                <a:ea typeface="Source Sans Pro" pitchFamily="34" charset="-122"/>
                <a:cs typeface="Source Sans Pro" pitchFamily="34" charset="-120"/>
              </a:rPr>
              <a:t>Firmele</a:t>
            </a:r>
            <a:r>
              <a:rPr lang="en-US" sz="3200" kern="0" spc="-30" dirty="0">
                <a:solidFill>
                  <a:srgbClr val="272525"/>
                </a:solidFill>
                <a:latin typeface="Gabriola" panose="04040605051002020D02" pitchFamily="82" charset="0"/>
                <a:ea typeface="Source Sans Pro" pitchFamily="34" charset="-122"/>
                <a:cs typeface="Source Sans Pro" pitchFamily="34" charset="-120"/>
              </a:rPr>
              <a:t> de exercițiu interacționează între ele pe o piață virtuală, </a:t>
            </a:r>
            <a:endParaRPr lang="ro-RO" sz="3200" kern="0" spc="-30" dirty="0">
              <a:solidFill>
                <a:srgbClr val="272525"/>
              </a:solidFill>
              <a:latin typeface="Gabriola" panose="04040605051002020D02" pitchFamily="82" charset="0"/>
              <a:ea typeface="Source Sans Pro" pitchFamily="34" charset="-122"/>
              <a:cs typeface="Source Sans Pro" pitchFamily="34" charset="-120"/>
            </a:endParaRPr>
          </a:p>
          <a:p>
            <a:pPr marL="0" indent="0" algn="ctr">
              <a:lnSpc>
                <a:spcPts val="2350"/>
              </a:lnSpc>
              <a:buNone/>
            </a:pPr>
            <a:r>
              <a:rPr lang="en-US" sz="3200" kern="0" spc="-30" dirty="0" err="1">
                <a:solidFill>
                  <a:srgbClr val="272525"/>
                </a:solidFill>
                <a:latin typeface="Gabriola" panose="04040605051002020D02" pitchFamily="82" charset="0"/>
                <a:ea typeface="Source Sans Pro" pitchFamily="34" charset="-122"/>
                <a:cs typeface="Source Sans Pro" pitchFamily="34" charset="-120"/>
              </a:rPr>
              <a:t>efectuând</a:t>
            </a:r>
            <a:r>
              <a:rPr lang="en-US" sz="3200" kern="0" spc="-30" dirty="0">
                <a:solidFill>
                  <a:srgbClr val="272525"/>
                </a:solidFill>
                <a:latin typeface="Gabriola" panose="04040605051002020D02" pitchFamily="82" charset="0"/>
                <a:ea typeface="Source Sans Pro" pitchFamily="34" charset="-122"/>
                <a:cs typeface="Source Sans Pro" pitchFamily="34" charset="-120"/>
              </a:rPr>
              <a:t> tranzacții comerciale simulate.</a:t>
            </a:r>
            <a:endParaRPr lang="en-US" sz="3200" dirty="0">
              <a:latin typeface="Gabriola" panose="04040605051002020D02" pitchFamily="82" charset="0"/>
            </a:endParaRPr>
          </a:p>
        </p:txBody>
      </p:sp>
      <p:sp>
        <p:nvSpPr>
          <p:cNvPr id="15" name="Text 8">
            <a:extLst>
              <a:ext uri="{FF2B5EF4-FFF2-40B4-BE49-F238E27FC236}">
                <a16:creationId xmlns:a16="http://schemas.microsoft.com/office/drawing/2014/main" id="{90DF6321-722E-4E3F-8E96-019A038A46B4}"/>
              </a:ext>
            </a:extLst>
          </p:cNvPr>
          <p:cNvSpPr/>
          <p:nvPr/>
        </p:nvSpPr>
        <p:spPr>
          <a:xfrm>
            <a:off x="1267971" y="5076406"/>
            <a:ext cx="10777815" cy="905546"/>
          </a:xfrm>
          <a:prstGeom prst="rect">
            <a:avLst/>
          </a:prstGeom>
          <a:noFill/>
          <a:ln/>
        </p:spPr>
        <p:txBody>
          <a:bodyPr wrap="square" lIns="0" tIns="0" rIns="0" bIns="0" rtlCol="0" anchor="t"/>
          <a:lstStyle/>
          <a:p>
            <a:pPr algn="ctr">
              <a:lnSpc>
                <a:spcPts val="2350"/>
              </a:lnSpc>
            </a:pP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Evaluare</a:t>
            </a:r>
            <a:r>
              <a:rPr lang="en-US"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 </a:t>
            </a: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și</a:t>
            </a:r>
            <a:r>
              <a:rPr lang="en-US"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 </a:t>
            </a:r>
            <a:r>
              <a:rPr lang="ro-RO" sz="3200" b="1" kern="0" spc="-35" dirty="0">
                <a:solidFill>
                  <a:srgbClr val="272525"/>
                </a:solidFill>
                <a:latin typeface="Gabriola" panose="04040605051002020D02" pitchFamily="82" charset="0"/>
                <a:ea typeface="Source Serif Pro Semi Bold" pitchFamily="34" charset="-122"/>
                <a:cs typeface="Source Serif Pro Semi Bold" pitchFamily="34" charset="-120"/>
              </a:rPr>
              <a:t>d</a:t>
            </a:r>
            <a:r>
              <a:rPr lang="en-US" sz="3200" b="1" kern="0" spc="-35" dirty="0" err="1">
                <a:solidFill>
                  <a:srgbClr val="272525"/>
                </a:solidFill>
                <a:latin typeface="Gabriola" panose="04040605051002020D02" pitchFamily="82" charset="0"/>
                <a:ea typeface="Source Serif Pro Semi Bold" pitchFamily="34" charset="-122"/>
                <a:cs typeface="Source Serif Pro Semi Bold" pitchFamily="34" charset="-120"/>
              </a:rPr>
              <a:t>ezvoltare</a:t>
            </a:r>
            <a:endParaRPr lang="ro-RO" sz="3200" b="1" kern="0" spc="-30" dirty="0">
              <a:solidFill>
                <a:srgbClr val="272525"/>
              </a:solidFill>
              <a:latin typeface="Gabriola" panose="04040605051002020D02" pitchFamily="82" charset="0"/>
              <a:ea typeface="Source Sans Pro" pitchFamily="34" charset="-122"/>
              <a:cs typeface="Source Sans Pro" pitchFamily="34" charset="-120"/>
            </a:endParaRPr>
          </a:p>
          <a:p>
            <a:pPr marL="0" indent="0" algn="ctr">
              <a:lnSpc>
                <a:spcPts val="2350"/>
              </a:lnSpc>
              <a:buNone/>
            </a:pPr>
            <a:r>
              <a:rPr lang="en-US" sz="3200" kern="0" spc="-30" dirty="0" err="1">
                <a:solidFill>
                  <a:srgbClr val="272525"/>
                </a:solidFill>
                <a:latin typeface="Gabriola" panose="04040605051002020D02" pitchFamily="82" charset="0"/>
                <a:ea typeface="Source Sans Pro" pitchFamily="34" charset="-122"/>
                <a:cs typeface="Source Sans Pro" pitchFamily="34" charset="-120"/>
              </a:rPr>
              <a:t>Performanța</a:t>
            </a:r>
            <a:r>
              <a:rPr lang="en-US" sz="3200" kern="0" spc="-30" dirty="0">
                <a:solidFill>
                  <a:srgbClr val="272525"/>
                </a:solidFill>
                <a:latin typeface="Gabriola" panose="04040605051002020D02" pitchFamily="82" charset="0"/>
                <a:ea typeface="Source Sans Pro" pitchFamily="34" charset="-122"/>
                <a:cs typeface="Source Sans Pro" pitchFamily="34" charset="-120"/>
              </a:rPr>
              <a:t> este monitorizată și evaluată continuu, </a:t>
            </a:r>
            <a:endParaRPr lang="ro-RO" sz="3200" kern="0" spc="-30" dirty="0">
              <a:solidFill>
                <a:srgbClr val="272525"/>
              </a:solidFill>
              <a:latin typeface="Gabriola" panose="04040605051002020D02" pitchFamily="82" charset="0"/>
              <a:ea typeface="Source Sans Pro" pitchFamily="34" charset="-122"/>
              <a:cs typeface="Source Sans Pro" pitchFamily="34" charset="-120"/>
            </a:endParaRPr>
          </a:p>
          <a:p>
            <a:pPr marL="0" indent="0" algn="ctr">
              <a:lnSpc>
                <a:spcPts val="2350"/>
              </a:lnSpc>
              <a:buNone/>
            </a:pPr>
            <a:r>
              <a:rPr lang="en-US" sz="3200" kern="0" spc="-30" dirty="0" err="1">
                <a:solidFill>
                  <a:srgbClr val="272525"/>
                </a:solidFill>
                <a:latin typeface="Gabriola" panose="04040605051002020D02" pitchFamily="82" charset="0"/>
                <a:ea typeface="Source Sans Pro" pitchFamily="34" charset="-122"/>
                <a:cs typeface="Source Sans Pro" pitchFamily="34" charset="-120"/>
              </a:rPr>
              <a:t>facilitând</a:t>
            </a:r>
            <a:r>
              <a:rPr lang="en-US" sz="3200" kern="0" spc="-30" dirty="0">
                <a:solidFill>
                  <a:srgbClr val="272525"/>
                </a:solidFill>
                <a:latin typeface="Gabriola" panose="04040605051002020D02" pitchFamily="82" charset="0"/>
                <a:ea typeface="Source Sans Pro" pitchFamily="34" charset="-122"/>
                <a:cs typeface="Source Sans Pro" pitchFamily="34" charset="-120"/>
              </a:rPr>
              <a:t> dezvoltarea competențelor profesionale.</a:t>
            </a:r>
            <a:endParaRPr lang="en-US" sz="3200" dirty="0">
              <a:latin typeface="Gabriola" panose="04040605051002020D02" pitchFamily="82" charset="0"/>
            </a:endParaRPr>
          </a:p>
        </p:txBody>
      </p:sp>
      <p:sp>
        <p:nvSpPr>
          <p:cNvPr id="16" name="Text 9">
            <a:extLst>
              <a:ext uri="{FF2B5EF4-FFF2-40B4-BE49-F238E27FC236}">
                <a16:creationId xmlns:a16="http://schemas.microsoft.com/office/drawing/2014/main" id="{F29904F0-9A3C-4B28-80D0-31489CC2505A}"/>
              </a:ext>
            </a:extLst>
          </p:cNvPr>
          <p:cNvSpPr/>
          <p:nvPr/>
        </p:nvSpPr>
        <p:spPr>
          <a:xfrm>
            <a:off x="660401" y="6250781"/>
            <a:ext cx="10777816" cy="607219"/>
          </a:xfrm>
          <a:prstGeom prst="rect">
            <a:avLst/>
          </a:prstGeom>
          <a:noFill/>
          <a:ln/>
        </p:spPr>
        <p:txBody>
          <a:bodyPr wrap="square" lIns="0" tIns="0" rIns="0" bIns="0" rtlCol="0" anchor="t"/>
          <a:lstStyle/>
          <a:p>
            <a:pPr marL="0" indent="0" algn="ctr">
              <a:lnSpc>
                <a:spcPts val="2350"/>
              </a:lnSpc>
              <a:buNone/>
            </a:pPr>
            <a:r>
              <a:rPr lang="en-US" sz="2800" b="1" kern="0" spc="-30" dirty="0">
                <a:solidFill>
                  <a:srgbClr val="7030A0"/>
                </a:solidFill>
                <a:latin typeface="Gabriola" panose="04040605051002020D02" pitchFamily="82" charset="0"/>
                <a:ea typeface="Source Sans Pro" pitchFamily="34" charset="-122"/>
                <a:cs typeface="Source Sans Pro" pitchFamily="34" charset="-120"/>
              </a:rPr>
              <a:t>Aces</a:t>
            </a:r>
            <a:r>
              <a:rPr lang="ro-RO" sz="2800" b="1" kern="0" spc="-30" dirty="0">
                <a:solidFill>
                  <a:srgbClr val="7030A0"/>
                </a:solidFill>
                <a:latin typeface="Gabriola" panose="04040605051002020D02" pitchFamily="82" charset="0"/>
                <a:ea typeface="Source Sans Pro" pitchFamily="34" charset="-122"/>
                <a:cs typeface="Source Sans Pro" pitchFamily="34" charset="-120"/>
              </a:rPr>
              <a:t>t</a:t>
            </a:r>
            <a:r>
              <a:rPr lang="en-US" sz="2800" b="1" kern="0" spc="-30" dirty="0">
                <a:solidFill>
                  <a:srgbClr val="7030A0"/>
                </a:solidFill>
                <a:latin typeface="Gabriola" panose="04040605051002020D02" pitchFamily="82" charset="0"/>
                <a:ea typeface="Source Sans Pro" pitchFamily="34" charset="-122"/>
                <a:cs typeface="Source Sans Pro" pitchFamily="34" charset="-120"/>
              </a:rPr>
              <a:t> model educațional practic </a:t>
            </a:r>
            <a:r>
              <a:rPr lang="en-US" sz="2800" b="1" kern="0" spc="-30" dirty="0" err="1">
                <a:solidFill>
                  <a:srgbClr val="7030A0"/>
                </a:solidFill>
                <a:latin typeface="Gabriola" panose="04040605051002020D02" pitchFamily="82" charset="0"/>
                <a:ea typeface="Source Sans Pro" pitchFamily="34" charset="-122"/>
                <a:cs typeface="Source Sans Pro" pitchFamily="34" charset="-120"/>
              </a:rPr>
              <a:t>oferă</a:t>
            </a:r>
            <a:r>
              <a:rPr lang="en-US" sz="2800" b="1" kern="0" spc="-30" dirty="0">
                <a:solidFill>
                  <a:srgbClr val="7030A0"/>
                </a:solidFill>
                <a:latin typeface="Gabriola" panose="04040605051002020D02" pitchFamily="82" charset="0"/>
                <a:ea typeface="Source Sans Pro" pitchFamily="34" charset="-122"/>
                <a:cs typeface="Source Sans Pro" pitchFamily="34" charset="-120"/>
              </a:rPr>
              <a:t> </a:t>
            </a:r>
            <a:r>
              <a:rPr lang="ro-RO" sz="2800" b="1" kern="0" spc="-30" dirty="0">
                <a:solidFill>
                  <a:srgbClr val="7030A0"/>
                </a:solidFill>
                <a:latin typeface="Gabriola" panose="04040605051002020D02" pitchFamily="82" charset="0"/>
                <a:ea typeface="Source Sans Pro" pitchFamily="34" charset="-122"/>
                <a:cs typeface="Source Sans Pro" pitchFamily="34" charset="-120"/>
              </a:rPr>
              <a:t>elevilor</a:t>
            </a:r>
            <a:r>
              <a:rPr lang="en-US" sz="2800" b="1" kern="0" spc="-30" dirty="0">
                <a:solidFill>
                  <a:srgbClr val="7030A0"/>
                </a:solidFill>
                <a:latin typeface="Gabriola" panose="04040605051002020D02" pitchFamily="82" charset="0"/>
                <a:ea typeface="Source Sans Pro" pitchFamily="34" charset="-122"/>
                <a:cs typeface="Source Sans Pro" pitchFamily="34" charset="-120"/>
              </a:rPr>
              <a:t> oportunitatea de a experimenta </a:t>
            </a:r>
            <a:r>
              <a:rPr lang="en-US" sz="2800" b="1" kern="0" spc="-30" dirty="0" err="1">
                <a:solidFill>
                  <a:srgbClr val="7030A0"/>
                </a:solidFill>
                <a:latin typeface="Gabriola" panose="04040605051002020D02" pitchFamily="82" charset="0"/>
                <a:ea typeface="Source Sans Pro" pitchFamily="34" charset="-122"/>
                <a:cs typeface="Source Sans Pro" pitchFamily="34" charset="-120"/>
              </a:rPr>
              <a:t>toate</a:t>
            </a:r>
            <a:r>
              <a:rPr lang="en-US" sz="2800" b="1" kern="0" spc="-30" dirty="0">
                <a:solidFill>
                  <a:srgbClr val="7030A0"/>
                </a:solidFill>
                <a:latin typeface="Gabriola" panose="04040605051002020D02" pitchFamily="82" charset="0"/>
                <a:ea typeface="Source Sans Pro" pitchFamily="34" charset="-122"/>
                <a:cs typeface="Source Sans Pro" pitchFamily="34" charset="-120"/>
              </a:rPr>
              <a:t> </a:t>
            </a:r>
            <a:r>
              <a:rPr lang="ro-RO" sz="2800" b="1" kern="0" spc="-30" dirty="0">
                <a:solidFill>
                  <a:srgbClr val="7030A0"/>
                </a:solidFill>
                <a:latin typeface="Gabriola" panose="04040605051002020D02" pitchFamily="82" charset="0"/>
                <a:ea typeface="Source Sans Pro" pitchFamily="34" charset="-122"/>
                <a:cs typeface="Source Sans Pro" pitchFamily="34" charset="-120"/>
              </a:rPr>
              <a:t>etapele </a:t>
            </a:r>
            <a:r>
              <a:rPr lang="en-US" sz="2800" b="1" kern="0" spc="-30" dirty="0" err="1">
                <a:solidFill>
                  <a:srgbClr val="7030A0"/>
                </a:solidFill>
                <a:latin typeface="Gabriola" panose="04040605051002020D02" pitchFamily="82" charset="0"/>
                <a:ea typeface="Source Sans Pro" pitchFamily="34" charset="-122"/>
                <a:cs typeface="Source Sans Pro" pitchFamily="34" charset="-120"/>
              </a:rPr>
              <a:t>managementului</a:t>
            </a:r>
            <a:r>
              <a:rPr lang="en-US" sz="2800" b="1" kern="0" spc="-30" dirty="0">
                <a:solidFill>
                  <a:srgbClr val="7030A0"/>
                </a:solidFill>
                <a:latin typeface="Gabriola" panose="04040605051002020D02" pitchFamily="82" charset="0"/>
                <a:ea typeface="Source Sans Pro" pitchFamily="34" charset="-122"/>
                <a:cs typeface="Source Sans Pro" pitchFamily="34" charset="-120"/>
              </a:rPr>
              <a:t> unei afaceri fără riscurile financiare asociate unei companii reale.</a:t>
            </a:r>
            <a:endParaRPr lang="en-US" sz="2800" b="1" dirty="0">
              <a:solidFill>
                <a:srgbClr val="7030A0"/>
              </a:solidFill>
              <a:latin typeface="Gabriola" panose="04040605051002020D02" pitchFamily="82" charset="0"/>
            </a:endParaRPr>
          </a:p>
        </p:txBody>
      </p:sp>
      <p:pic>
        <p:nvPicPr>
          <p:cNvPr id="1026" name="Picture 2" descr="FIRMA DE EXERCITIU | ticileananeciu">
            <a:extLst>
              <a:ext uri="{FF2B5EF4-FFF2-40B4-BE49-F238E27FC236}">
                <a16:creationId xmlns:a16="http://schemas.microsoft.com/office/drawing/2014/main" id="{C68809BD-CDE5-4ACC-8221-48DE13432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214" y="909746"/>
            <a:ext cx="1499553" cy="8496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spre - FE Romart SRL">
            <a:extLst>
              <a:ext uri="{FF2B5EF4-FFF2-40B4-BE49-F238E27FC236}">
                <a16:creationId xmlns:a16="http://schemas.microsoft.com/office/drawing/2014/main" id="{F78A8AB5-2BDA-49B1-8FA5-7F74D84AB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212" y="2167846"/>
            <a:ext cx="1680515" cy="11534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GREDIENTELE UNEI BUNE COLABORARI IN TRADUCERI - Traducator italiana">
            <a:extLst>
              <a:ext uri="{FF2B5EF4-FFF2-40B4-BE49-F238E27FC236}">
                <a16:creationId xmlns:a16="http://schemas.microsoft.com/office/drawing/2014/main" id="{039DD6C0-13C1-4509-9931-DAAE203C1C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924" y="3641847"/>
            <a:ext cx="1680516" cy="114835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esign-ul centrelor de evaluare și dezvoltare - SHL">
            <a:extLst>
              <a:ext uri="{FF2B5EF4-FFF2-40B4-BE49-F238E27FC236}">
                <a16:creationId xmlns:a16="http://schemas.microsoft.com/office/drawing/2014/main" id="{E6EC5FA3-85A2-417A-A7D8-FE0EB7D470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924" y="5169294"/>
            <a:ext cx="1714843" cy="110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305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9">
            <a:extLst>
              <a:ext uri="{FF2B5EF4-FFF2-40B4-BE49-F238E27FC236}">
                <a16:creationId xmlns:a16="http://schemas.microsoft.com/office/drawing/2014/main" id="{6B66F0F6-906A-421B-896F-3D306F7D52A9}"/>
              </a:ext>
            </a:extLst>
          </p:cNvPr>
          <p:cNvSpPr/>
          <p:nvPr/>
        </p:nvSpPr>
        <p:spPr>
          <a:xfrm>
            <a:off x="0" y="365761"/>
            <a:ext cx="12192000" cy="528320"/>
          </a:xfrm>
          <a:prstGeom prst="rect">
            <a:avLst/>
          </a:prstGeom>
          <a:noFill/>
          <a:ln/>
        </p:spPr>
        <p:txBody>
          <a:bodyPr wrap="square" lIns="0" tIns="0" rIns="0" bIns="0" rtlCol="0" anchor="t"/>
          <a:lstStyle/>
          <a:p>
            <a:pPr marL="0" indent="0" algn="ctr">
              <a:lnSpc>
                <a:spcPts val="2350"/>
              </a:lnSpc>
              <a:buNone/>
            </a:pPr>
            <a:r>
              <a:rPr lang="ro-RO" sz="3600" b="1" kern="0" spc="-30" dirty="0">
                <a:solidFill>
                  <a:srgbClr val="272525"/>
                </a:solidFill>
                <a:latin typeface="Gabriola" panose="04040605051002020D02" pitchFamily="82" charset="0"/>
                <a:ea typeface="Source Sans Pro" pitchFamily="34" charset="-122"/>
                <a:cs typeface="Source Sans Pro" pitchFamily="34" charset="-120"/>
              </a:rPr>
              <a:t>De ce sustenabilitate în firma de exercițiu?</a:t>
            </a:r>
          </a:p>
        </p:txBody>
      </p:sp>
      <p:pic>
        <p:nvPicPr>
          <p:cNvPr id="5" name="Imagine 4">
            <a:extLst>
              <a:ext uri="{FF2B5EF4-FFF2-40B4-BE49-F238E27FC236}">
                <a16:creationId xmlns:a16="http://schemas.microsoft.com/office/drawing/2014/main" id="{B6B0C64A-5DA9-4C4E-922B-3AB207E4F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7058" y="2848297"/>
            <a:ext cx="1541185" cy="1551065"/>
          </a:xfrm>
          <a:prstGeom prst="rect">
            <a:avLst/>
          </a:prstGeom>
        </p:spPr>
      </p:pic>
      <p:pic>
        <p:nvPicPr>
          <p:cNvPr id="7" name="Imagine 6">
            <a:extLst>
              <a:ext uri="{FF2B5EF4-FFF2-40B4-BE49-F238E27FC236}">
                <a16:creationId xmlns:a16="http://schemas.microsoft.com/office/drawing/2014/main" id="{0E7CDFF5-E809-44E5-AB6B-281D27455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559" y="890832"/>
            <a:ext cx="1560882" cy="1551065"/>
          </a:xfrm>
          <a:prstGeom prst="rect">
            <a:avLst/>
          </a:prstGeom>
        </p:spPr>
      </p:pic>
      <p:pic>
        <p:nvPicPr>
          <p:cNvPr id="9" name="Imagine 8">
            <a:extLst>
              <a:ext uri="{FF2B5EF4-FFF2-40B4-BE49-F238E27FC236}">
                <a16:creationId xmlns:a16="http://schemas.microsoft.com/office/drawing/2014/main" id="{219CE01C-D453-46F0-BF54-7E19F4EE12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0636" y="4908247"/>
            <a:ext cx="1531432" cy="1550940"/>
          </a:xfrm>
          <a:prstGeom prst="rect">
            <a:avLst/>
          </a:prstGeom>
        </p:spPr>
      </p:pic>
      <p:pic>
        <p:nvPicPr>
          <p:cNvPr id="11" name="Imagine 10">
            <a:extLst>
              <a:ext uri="{FF2B5EF4-FFF2-40B4-BE49-F238E27FC236}">
                <a16:creationId xmlns:a16="http://schemas.microsoft.com/office/drawing/2014/main" id="{02EC96DA-A781-4029-8141-8A33052230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5078" y="4908247"/>
            <a:ext cx="1489762" cy="1518229"/>
          </a:xfrm>
          <a:prstGeom prst="rect">
            <a:avLst/>
          </a:prstGeom>
        </p:spPr>
      </p:pic>
      <p:pic>
        <p:nvPicPr>
          <p:cNvPr id="13" name="Imagine 12">
            <a:extLst>
              <a:ext uri="{FF2B5EF4-FFF2-40B4-BE49-F238E27FC236}">
                <a16:creationId xmlns:a16="http://schemas.microsoft.com/office/drawing/2014/main" id="{801E21A0-4837-4A1C-83DC-CB9E0ADD10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27850" y="4908247"/>
            <a:ext cx="1489762" cy="1499191"/>
          </a:xfrm>
          <a:prstGeom prst="rect">
            <a:avLst/>
          </a:prstGeom>
        </p:spPr>
      </p:pic>
      <p:pic>
        <p:nvPicPr>
          <p:cNvPr id="15" name="Imagine 14">
            <a:extLst>
              <a:ext uri="{FF2B5EF4-FFF2-40B4-BE49-F238E27FC236}">
                <a16:creationId xmlns:a16="http://schemas.microsoft.com/office/drawing/2014/main" id="{37CC2A01-3375-401F-B820-DCF5827A68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5559" y="4908247"/>
            <a:ext cx="1564067" cy="1573967"/>
          </a:xfrm>
          <a:prstGeom prst="rect">
            <a:avLst/>
          </a:prstGeom>
        </p:spPr>
      </p:pic>
      <p:pic>
        <p:nvPicPr>
          <p:cNvPr id="17" name="Imagine 16">
            <a:extLst>
              <a:ext uri="{FF2B5EF4-FFF2-40B4-BE49-F238E27FC236}">
                <a16:creationId xmlns:a16="http://schemas.microsoft.com/office/drawing/2014/main" id="{5E1F0A44-97B4-4BD1-8E2D-7481A53442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288" y="2848297"/>
            <a:ext cx="1594017" cy="1583991"/>
          </a:xfrm>
          <a:prstGeom prst="rect">
            <a:avLst/>
          </a:prstGeom>
        </p:spPr>
      </p:pic>
      <p:pic>
        <p:nvPicPr>
          <p:cNvPr id="19" name="Imagine 18">
            <a:extLst>
              <a:ext uri="{FF2B5EF4-FFF2-40B4-BE49-F238E27FC236}">
                <a16:creationId xmlns:a16="http://schemas.microsoft.com/office/drawing/2014/main" id="{80779405-2702-4113-907E-18ECD25752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98527" y="2848297"/>
            <a:ext cx="1531432" cy="1551065"/>
          </a:xfrm>
          <a:prstGeom prst="rect">
            <a:avLst/>
          </a:prstGeom>
        </p:spPr>
      </p:pic>
      <p:pic>
        <p:nvPicPr>
          <p:cNvPr id="21" name="Imagine 20">
            <a:extLst>
              <a:ext uri="{FF2B5EF4-FFF2-40B4-BE49-F238E27FC236}">
                <a16:creationId xmlns:a16="http://schemas.microsoft.com/office/drawing/2014/main" id="{ADA6373F-FB4D-497A-B1B5-C976B60084E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82741" y="2848297"/>
            <a:ext cx="1594017" cy="1573967"/>
          </a:xfrm>
          <a:prstGeom prst="rect">
            <a:avLst/>
          </a:prstGeom>
        </p:spPr>
      </p:pic>
      <p:cxnSp>
        <p:nvCxnSpPr>
          <p:cNvPr id="23" name="Conector: cotit 22">
            <a:extLst>
              <a:ext uri="{FF2B5EF4-FFF2-40B4-BE49-F238E27FC236}">
                <a16:creationId xmlns:a16="http://schemas.microsoft.com/office/drawing/2014/main" id="{8B5E2E25-3C12-4999-8D2C-F011050D6D42}"/>
              </a:ext>
            </a:extLst>
          </p:cNvPr>
          <p:cNvCxnSpPr>
            <a:cxnSpLocks/>
          </p:cNvCxnSpPr>
          <p:nvPr/>
        </p:nvCxnSpPr>
        <p:spPr>
          <a:xfrm rot="10800000" flipV="1">
            <a:off x="589280" y="1162269"/>
            <a:ext cx="4690470" cy="1686028"/>
          </a:xfrm>
          <a:prstGeom prst="bentConnector3">
            <a:avLst>
              <a:gd name="adj1" fmla="val 10003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ector: cotit 28">
            <a:extLst>
              <a:ext uri="{FF2B5EF4-FFF2-40B4-BE49-F238E27FC236}">
                <a16:creationId xmlns:a16="http://schemas.microsoft.com/office/drawing/2014/main" id="{F3924674-49D6-4F3C-891F-9D06B6FC8439}"/>
              </a:ext>
            </a:extLst>
          </p:cNvPr>
          <p:cNvCxnSpPr>
            <a:cxnSpLocks/>
            <a:endCxn id="19" idx="0"/>
          </p:cNvCxnSpPr>
          <p:nvPr/>
        </p:nvCxnSpPr>
        <p:spPr>
          <a:xfrm>
            <a:off x="6876441" y="1666364"/>
            <a:ext cx="1987802" cy="118193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ector drept cu săgeată 39">
            <a:extLst>
              <a:ext uri="{FF2B5EF4-FFF2-40B4-BE49-F238E27FC236}">
                <a16:creationId xmlns:a16="http://schemas.microsoft.com/office/drawing/2014/main" id="{5DA38CE1-9A66-4FED-8BB6-8EFE4BB5E1BA}"/>
              </a:ext>
            </a:extLst>
          </p:cNvPr>
          <p:cNvCxnSpPr>
            <a:stCxn id="19" idx="2"/>
            <a:endCxn id="15" idx="0"/>
          </p:cNvCxnSpPr>
          <p:nvPr/>
        </p:nvCxnSpPr>
        <p:spPr>
          <a:xfrm flipH="1">
            <a:off x="6097593" y="4399362"/>
            <a:ext cx="2766650" cy="5088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ector drept cu săgeată 41">
            <a:extLst>
              <a:ext uri="{FF2B5EF4-FFF2-40B4-BE49-F238E27FC236}">
                <a16:creationId xmlns:a16="http://schemas.microsoft.com/office/drawing/2014/main" id="{E9B4C049-54EE-404A-8C81-C2D4499AD8BA}"/>
              </a:ext>
            </a:extLst>
          </p:cNvPr>
          <p:cNvCxnSpPr>
            <a:stCxn id="19" idx="2"/>
            <a:endCxn id="9" idx="0"/>
          </p:cNvCxnSpPr>
          <p:nvPr/>
        </p:nvCxnSpPr>
        <p:spPr>
          <a:xfrm flipH="1">
            <a:off x="7866352" y="4399362"/>
            <a:ext cx="997891" cy="5088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ector drept cu săgeată 43">
            <a:extLst>
              <a:ext uri="{FF2B5EF4-FFF2-40B4-BE49-F238E27FC236}">
                <a16:creationId xmlns:a16="http://schemas.microsoft.com/office/drawing/2014/main" id="{BF10C808-9226-4115-9745-B3B11D2A39B9}"/>
              </a:ext>
            </a:extLst>
          </p:cNvPr>
          <p:cNvCxnSpPr>
            <a:stCxn id="19" idx="2"/>
            <a:endCxn id="11" idx="0"/>
          </p:cNvCxnSpPr>
          <p:nvPr/>
        </p:nvCxnSpPr>
        <p:spPr>
          <a:xfrm>
            <a:off x="8864243" y="4399362"/>
            <a:ext cx="765716" cy="5088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ector drept cu săgeată 45">
            <a:extLst>
              <a:ext uri="{FF2B5EF4-FFF2-40B4-BE49-F238E27FC236}">
                <a16:creationId xmlns:a16="http://schemas.microsoft.com/office/drawing/2014/main" id="{84D1F576-FE84-4CA0-ABD1-FD442BCC54D9}"/>
              </a:ext>
            </a:extLst>
          </p:cNvPr>
          <p:cNvCxnSpPr>
            <a:stCxn id="19" idx="2"/>
            <a:endCxn id="13" idx="0"/>
          </p:cNvCxnSpPr>
          <p:nvPr/>
        </p:nvCxnSpPr>
        <p:spPr>
          <a:xfrm>
            <a:off x="8864243" y="4399362"/>
            <a:ext cx="2508488" cy="5088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onector: cotit 54">
            <a:extLst>
              <a:ext uri="{FF2B5EF4-FFF2-40B4-BE49-F238E27FC236}">
                <a16:creationId xmlns:a16="http://schemas.microsoft.com/office/drawing/2014/main" id="{0DFA63A9-DD5E-48B3-911C-D3C1807121ED}"/>
              </a:ext>
            </a:extLst>
          </p:cNvPr>
          <p:cNvCxnSpPr>
            <a:cxnSpLocks/>
            <a:endCxn id="5" idx="0"/>
          </p:cNvCxnSpPr>
          <p:nvPr/>
        </p:nvCxnSpPr>
        <p:spPr>
          <a:xfrm rot="10800000" flipV="1">
            <a:off x="3047651" y="1371599"/>
            <a:ext cx="2267908" cy="147669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Conector: cotit 55">
            <a:extLst>
              <a:ext uri="{FF2B5EF4-FFF2-40B4-BE49-F238E27FC236}">
                <a16:creationId xmlns:a16="http://schemas.microsoft.com/office/drawing/2014/main" id="{D16A298F-DA01-4879-840E-3742EE9B8B3D}"/>
              </a:ext>
            </a:extLst>
          </p:cNvPr>
          <p:cNvCxnSpPr>
            <a:cxnSpLocks/>
          </p:cNvCxnSpPr>
          <p:nvPr/>
        </p:nvCxnSpPr>
        <p:spPr>
          <a:xfrm rot="5400000">
            <a:off x="4575751" y="2106764"/>
            <a:ext cx="1293817" cy="146080"/>
          </a:xfrm>
          <a:prstGeom prst="bentConnector3">
            <a:avLst>
              <a:gd name="adj1" fmla="val 131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799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reptunghi 3">
            <a:extLst>
              <a:ext uri="{FF2B5EF4-FFF2-40B4-BE49-F238E27FC236}">
                <a16:creationId xmlns:a16="http://schemas.microsoft.com/office/drawing/2014/main" id="{0D826414-1948-4A7B-AF37-D93BE13E7A9C}"/>
              </a:ext>
            </a:extLst>
          </p:cNvPr>
          <p:cNvSpPr/>
          <p:nvPr/>
        </p:nvSpPr>
        <p:spPr>
          <a:xfrm>
            <a:off x="2545986" y="174563"/>
            <a:ext cx="7268336" cy="646331"/>
          </a:xfrm>
          <a:prstGeom prst="rect">
            <a:avLst/>
          </a:prstGeom>
        </p:spPr>
        <p:txBody>
          <a:bodyPr wrap="none">
            <a:spAutoFit/>
          </a:bodyPr>
          <a:lstStyle/>
          <a:p>
            <a:r>
              <a:rPr lang="it-IT" sz="3600" b="1" dirty="0">
                <a:latin typeface="Gabriola" panose="04040605051002020D02" pitchFamily="82" charset="0"/>
              </a:rPr>
              <a:t>Collaborative Learning – Învățarea prin colaborare</a:t>
            </a:r>
            <a:endParaRPr lang="ro-RO" sz="3600" dirty="0">
              <a:latin typeface="Gabriola" panose="04040605051002020D02" pitchFamily="82" charset="0"/>
            </a:endParaRPr>
          </a:p>
        </p:txBody>
      </p:sp>
      <p:sp>
        <p:nvSpPr>
          <p:cNvPr id="5" name="Dreptunghi 4">
            <a:extLst>
              <a:ext uri="{FF2B5EF4-FFF2-40B4-BE49-F238E27FC236}">
                <a16:creationId xmlns:a16="http://schemas.microsoft.com/office/drawing/2014/main" id="{FB2A990D-1B42-4989-A221-D34940DFA621}"/>
              </a:ext>
            </a:extLst>
          </p:cNvPr>
          <p:cNvSpPr/>
          <p:nvPr/>
        </p:nvSpPr>
        <p:spPr>
          <a:xfrm>
            <a:off x="0" y="1028343"/>
            <a:ext cx="12192000" cy="6001643"/>
          </a:xfrm>
          <a:prstGeom prst="rect">
            <a:avLst/>
          </a:prstGeom>
        </p:spPr>
        <p:txBody>
          <a:bodyPr wrap="square">
            <a:spAutoFit/>
          </a:bodyPr>
          <a:lstStyle/>
          <a:p>
            <a:pPr algn="ctr"/>
            <a:r>
              <a:rPr lang="ro-RO" sz="3200" b="1" dirty="0">
                <a:solidFill>
                  <a:srgbClr val="92D050"/>
                </a:solidFill>
                <a:latin typeface="Gabriola" panose="04040605051002020D02" pitchFamily="82" charset="0"/>
              </a:rPr>
              <a:t>Prezentați metodele prin care firma de exercițiu poate avea o activitate sustenabilă </a:t>
            </a:r>
          </a:p>
          <a:p>
            <a:r>
              <a:rPr lang="ro-RO" sz="3200" b="1" dirty="0">
                <a:latin typeface="Gabriola" panose="04040605051002020D02" pitchFamily="82" charset="0"/>
              </a:rPr>
              <a:t>Formarea echipelor</a:t>
            </a:r>
            <a:endParaRPr lang="ro-RO" sz="3200" dirty="0">
              <a:latin typeface="Gabriola" panose="04040605051002020D02" pitchFamily="82" charset="0"/>
            </a:endParaRPr>
          </a:p>
          <a:p>
            <a:pPr marL="457200" indent="-457200">
              <a:buFont typeface="Wingdings" panose="05000000000000000000" pitchFamily="2" charset="2"/>
              <a:buChar char="v"/>
            </a:pPr>
            <a:r>
              <a:rPr lang="ro-RO" sz="3200" dirty="0">
                <a:latin typeface="Gabriola" panose="04040605051002020D02" pitchFamily="82" charset="0"/>
              </a:rPr>
              <a:t>Elevii vor fi împărțiți în echipe de 3–5 elevi. Fiecare echipă reprezintă un „departament” al firmei de exercițiu (ex.: marketing, producție, resurse umane, financiar).</a:t>
            </a:r>
          </a:p>
          <a:p>
            <a:r>
              <a:rPr lang="ro-RO" sz="3200" b="1" dirty="0">
                <a:latin typeface="Gabriola" panose="04040605051002020D02" pitchFamily="82" charset="0"/>
              </a:rPr>
              <a:t>Explorarea inițială (brainstorming)</a:t>
            </a:r>
            <a:endParaRPr lang="ro-RO" sz="3200" dirty="0">
              <a:latin typeface="Gabriola" panose="04040605051002020D02" pitchFamily="82" charset="0"/>
            </a:endParaRPr>
          </a:p>
          <a:p>
            <a:pPr marL="457200" indent="-457200">
              <a:buFont typeface="Wingdings" panose="05000000000000000000" pitchFamily="2" charset="2"/>
              <a:buChar char="v"/>
            </a:pPr>
            <a:r>
              <a:rPr lang="ro-RO" sz="3200" dirty="0">
                <a:latin typeface="Gabriola" panose="04040605051002020D02" pitchFamily="82" charset="0"/>
              </a:rPr>
              <a:t>Fiecare echipă discută intern și notează 3–5 metode prin care firma lor ar putea deveni mai sustenabilă (ex.: reducerea consumului de hârtie, utilizarea energiei regenerabile, promovarea produselor </a:t>
            </a:r>
            <a:r>
              <a:rPr lang="ro-RO" sz="3200" dirty="0" err="1">
                <a:latin typeface="Gabriola" panose="04040605051002020D02" pitchFamily="82" charset="0"/>
              </a:rPr>
              <a:t>eco</a:t>
            </a:r>
            <a:r>
              <a:rPr lang="ro-RO" sz="3200" dirty="0">
                <a:latin typeface="Gabriola" panose="04040605051002020D02" pitchFamily="82" charset="0"/>
              </a:rPr>
              <a:t>, recondiționarea diferitelor deșeuri, etc.).</a:t>
            </a:r>
          </a:p>
          <a:p>
            <a:r>
              <a:rPr lang="ro-RO" sz="3200" b="1" dirty="0">
                <a:latin typeface="Gabriola" panose="04040605051002020D02" pitchFamily="82" charset="0"/>
              </a:rPr>
              <a:t>Schimbul de idei (</a:t>
            </a:r>
            <a:r>
              <a:rPr lang="ro-RO" sz="3200" b="1" dirty="0" err="1">
                <a:latin typeface="Gabriola" panose="04040605051002020D02" pitchFamily="82" charset="0"/>
              </a:rPr>
              <a:t>Collaborative</a:t>
            </a:r>
            <a:r>
              <a:rPr lang="ro-RO" sz="3200" b="1" dirty="0">
                <a:latin typeface="Gabriola" panose="04040605051002020D02" pitchFamily="82" charset="0"/>
              </a:rPr>
              <a:t> </a:t>
            </a:r>
            <a:r>
              <a:rPr lang="ro-RO" sz="3200" b="1" dirty="0" err="1">
                <a:latin typeface="Gabriola" panose="04040605051002020D02" pitchFamily="82" charset="0"/>
              </a:rPr>
              <a:t>Learning</a:t>
            </a:r>
            <a:r>
              <a:rPr lang="ro-RO" sz="3200" b="1" dirty="0">
                <a:latin typeface="Gabriola" panose="04040605051002020D02" pitchFamily="82" charset="0"/>
              </a:rPr>
              <a:t>)</a:t>
            </a:r>
            <a:endParaRPr lang="ro-RO" sz="3200" dirty="0">
              <a:latin typeface="Gabriola" panose="04040605051002020D02" pitchFamily="82" charset="0"/>
            </a:endParaRPr>
          </a:p>
          <a:p>
            <a:pPr marL="457200" indent="-457200">
              <a:buFont typeface="Wingdings" panose="05000000000000000000" pitchFamily="2" charset="2"/>
              <a:buChar char="v"/>
            </a:pPr>
            <a:r>
              <a:rPr lang="ro-RO" sz="3200" dirty="0">
                <a:latin typeface="Gabriola" panose="04040605051002020D02" pitchFamily="82" charset="0"/>
              </a:rPr>
              <a:t>După brainstorming, fiecare echipă se regrupează cu câte un membru din altă echipă (formând „grupuri mixte”) pentru a compara și completa metodele propuse.</a:t>
            </a:r>
            <a:br>
              <a:rPr lang="ro-RO" sz="3200" dirty="0">
                <a:latin typeface="Gabriola" panose="04040605051002020D02" pitchFamily="82" charset="0"/>
              </a:rPr>
            </a:br>
            <a:r>
              <a:rPr lang="ro-RO" sz="3200" dirty="0">
                <a:solidFill>
                  <a:schemeClr val="accent1"/>
                </a:solidFill>
                <a:latin typeface="Gabriola" panose="04040605051002020D02" pitchFamily="82" charset="0"/>
              </a:rPr>
              <a:t>Scop: fiecare participant aduce ideile echipei inițiale și colectează idei noi.</a:t>
            </a:r>
          </a:p>
        </p:txBody>
      </p:sp>
    </p:spTree>
    <p:extLst>
      <p:ext uri="{BB962C8B-B14F-4D97-AF65-F5344CB8AC3E}">
        <p14:creationId xmlns:p14="http://schemas.microsoft.com/office/powerpoint/2010/main" val="1918961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reptunghi 3">
            <a:extLst>
              <a:ext uri="{FF2B5EF4-FFF2-40B4-BE49-F238E27FC236}">
                <a16:creationId xmlns:a16="http://schemas.microsoft.com/office/drawing/2014/main" id="{CE0AC5CA-B906-4EF9-863D-BCF664E96E54}"/>
              </a:ext>
            </a:extLst>
          </p:cNvPr>
          <p:cNvSpPr/>
          <p:nvPr/>
        </p:nvSpPr>
        <p:spPr>
          <a:xfrm>
            <a:off x="0" y="0"/>
            <a:ext cx="12192000" cy="3970318"/>
          </a:xfrm>
          <a:prstGeom prst="rect">
            <a:avLst/>
          </a:prstGeom>
        </p:spPr>
        <p:txBody>
          <a:bodyPr wrap="square">
            <a:spAutoFit/>
          </a:bodyPr>
          <a:lstStyle/>
          <a:p>
            <a:r>
              <a:rPr lang="ro-RO" sz="3600" b="1" dirty="0">
                <a:latin typeface="Gabriola" panose="04040605051002020D02" pitchFamily="82" charset="0"/>
              </a:rPr>
              <a:t>Prezentarea soluțiilor</a:t>
            </a:r>
            <a:endParaRPr lang="ro-RO" sz="3600" dirty="0">
              <a:latin typeface="Gabriola" panose="04040605051002020D02" pitchFamily="82" charset="0"/>
            </a:endParaRPr>
          </a:p>
          <a:p>
            <a:pPr marL="571500" indent="-571500">
              <a:buFont typeface="Wingdings" panose="05000000000000000000" pitchFamily="2" charset="2"/>
              <a:buChar char="v"/>
            </a:pPr>
            <a:r>
              <a:rPr lang="ro-RO" sz="3600" dirty="0">
                <a:latin typeface="Gabriola" panose="04040605051002020D02" pitchFamily="82" charset="0"/>
              </a:rPr>
              <a:t>Elevii revin la echipele inițiale. Fiecare echipă își actualizează lista cu ideile adunate din grupurile mixte. Apoi, fiecare echipă prezintă în fața clasei un plan de 3–4 acțiuni sustenabile concrete pentru firma de exercițiu.</a:t>
            </a:r>
          </a:p>
          <a:p>
            <a:r>
              <a:rPr lang="ro-RO" sz="3600" b="1" dirty="0">
                <a:solidFill>
                  <a:schemeClr val="accent1"/>
                </a:solidFill>
                <a:latin typeface="Gabriola" panose="04040605051002020D02" pitchFamily="82" charset="0"/>
              </a:rPr>
              <a:t>Concluzie și reflecție</a:t>
            </a:r>
            <a:br>
              <a:rPr lang="ro-RO" sz="3600" dirty="0">
                <a:solidFill>
                  <a:schemeClr val="accent1"/>
                </a:solidFill>
                <a:latin typeface="Gabriola" panose="04040605051002020D02" pitchFamily="82" charset="0"/>
              </a:rPr>
            </a:br>
            <a:r>
              <a:rPr lang="ro-RO" sz="3600" dirty="0">
                <a:solidFill>
                  <a:schemeClr val="accent1"/>
                </a:solidFill>
                <a:latin typeface="Gabriola" panose="04040605051002020D02" pitchFamily="82" charset="0"/>
              </a:rPr>
              <a:t>Clasa discută care dintre metode sunt cel mai ușor de aplicat în firma de exercițiu. Profesorul sintetizează rezultatele pe un </a:t>
            </a:r>
            <a:r>
              <a:rPr lang="ro-RO" sz="3600" dirty="0" err="1">
                <a:solidFill>
                  <a:schemeClr val="accent1"/>
                </a:solidFill>
                <a:latin typeface="Gabriola" panose="04040605051002020D02" pitchFamily="82" charset="0"/>
              </a:rPr>
              <a:t>flipchart</a:t>
            </a:r>
            <a:r>
              <a:rPr lang="ro-RO" sz="3600" dirty="0">
                <a:solidFill>
                  <a:schemeClr val="accent1"/>
                </a:solidFill>
                <a:latin typeface="Gabriola" panose="04040605051002020D02" pitchFamily="82" charset="0"/>
              </a:rPr>
              <a:t>.</a:t>
            </a:r>
          </a:p>
        </p:txBody>
      </p:sp>
    </p:spTree>
    <p:extLst>
      <p:ext uri="{BB962C8B-B14F-4D97-AF65-F5344CB8AC3E}">
        <p14:creationId xmlns:p14="http://schemas.microsoft.com/office/powerpoint/2010/main" val="3632626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5E4F3E5B-22B4-4DED-8CEA-EE76392C002A}"/>
              </a:ext>
            </a:extLst>
          </p:cNvPr>
          <p:cNvGraphicFramePr>
            <a:graphicFrameLocks noGrp="1"/>
          </p:cNvGraphicFramePr>
          <p:nvPr>
            <p:extLst>
              <p:ext uri="{D42A27DB-BD31-4B8C-83A1-F6EECF244321}">
                <p14:modId xmlns:p14="http://schemas.microsoft.com/office/powerpoint/2010/main" val="2470376924"/>
              </p:ext>
            </p:extLst>
          </p:nvPr>
        </p:nvGraphicFramePr>
        <p:xfrm>
          <a:off x="20320" y="610633"/>
          <a:ext cx="12171680" cy="6126480"/>
        </p:xfrm>
        <a:graphic>
          <a:graphicData uri="http://schemas.openxmlformats.org/drawingml/2006/table">
            <a:tbl>
              <a:tblPr firstRow="1" bandRow="1">
                <a:tableStyleId>{00A15C55-8517-42AA-B614-E9B94910E393}</a:tableStyleId>
              </a:tblPr>
              <a:tblGrid>
                <a:gridCol w="2296160">
                  <a:extLst>
                    <a:ext uri="{9D8B030D-6E8A-4147-A177-3AD203B41FA5}">
                      <a16:colId xmlns:a16="http://schemas.microsoft.com/office/drawing/2014/main" val="3484052760"/>
                    </a:ext>
                  </a:extLst>
                </a:gridCol>
                <a:gridCol w="1950720">
                  <a:extLst>
                    <a:ext uri="{9D8B030D-6E8A-4147-A177-3AD203B41FA5}">
                      <a16:colId xmlns:a16="http://schemas.microsoft.com/office/drawing/2014/main" val="3623522020"/>
                    </a:ext>
                  </a:extLst>
                </a:gridCol>
                <a:gridCol w="7924800">
                  <a:extLst>
                    <a:ext uri="{9D8B030D-6E8A-4147-A177-3AD203B41FA5}">
                      <a16:colId xmlns:a16="http://schemas.microsoft.com/office/drawing/2014/main" val="3830547511"/>
                    </a:ext>
                  </a:extLst>
                </a:gridCol>
              </a:tblGrid>
              <a:tr h="370840">
                <a:tc rowSpan="3">
                  <a:txBody>
                    <a:bodyPr/>
                    <a:lstStyle/>
                    <a:p>
                      <a:pPr algn="ctr"/>
                      <a:endParaRPr lang="ro-RO" sz="2400" b="1" dirty="0">
                        <a:solidFill>
                          <a:srgbClr val="00B0F0"/>
                        </a:solidFill>
                        <a:latin typeface="Gabriola" panose="04040605051002020D02" pitchFamily="82" charset="0"/>
                      </a:endParaRPr>
                    </a:p>
                    <a:p>
                      <a:pPr algn="ctr"/>
                      <a:endParaRPr lang="ro-RO" sz="2400" b="1" dirty="0">
                        <a:solidFill>
                          <a:srgbClr val="00B0F0"/>
                        </a:solidFill>
                        <a:latin typeface="Gabriola" panose="04040605051002020D02" pitchFamily="82" charset="0"/>
                      </a:endParaRPr>
                    </a:p>
                    <a:p>
                      <a:pPr algn="ctr"/>
                      <a:endParaRPr lang="ro-RO" sz="2400" b="1" dirty="0">
                        <a:solidFill>
                          <a:srgbClr val="00B0F0"/>
                        </a:solidFill>
                        <a:latin typeface="Gabriola" panose="04040605051002020D02" pitchFamily="82" charset="0"/>
                      </a:endParaRPr>
                    </a:p>
                    <a:p>
                      <a:pPr algn="ctr"/>
                      <a:endParaRPr lang="ro-RO" sz="2400" b="1" dirty="0">
                        <a:solidFill>
                          <a:srgbClr val="00B0F0"/>
                        </a:solidFill>
                        <a:latin typeface="Gabriola" panose="04040605051002020D02" pitchFamily="82" charset="0"/>
                      </a:endParaRPr>
                    </a:p>
                    <a:p>
                      <a:pPr algn="ctr"/>
                      <a:endParaRPr lang="ro-RO" sz="2400" b="1" dirty="0">
                        <a:solidFill>
                          <a:srgbClr val="00B0F0"/>
                        </a:solidFill>
                        <a:latin typeface="Gabriola" panose="04040605051002020D02" pitchFamily="82" charset="0"/>
                      </a:endParaRPr>
                    </a:p>
                    <a:p>
                      <a:pPr algn="ctr"/>
                      <a:endParaRPr lang="ro-RO" sz="2400" b="1" dirty="0">
                        <a:solidFill>
                          <a:srgbClr val="00B0F0"/>
                        </a:solidFill>
                        <a:latin typeface="Gabriola" panose="04040605051002020D02" pitchFamily="82" charset="0"/>
                      </a:endParaRPr>
                    </a:p>
                    <a:p>
                      <a:pPr algn="ctr"/>
                      <a:r>
                        <a:rPr lang="ro-RO" sz="2800" b="1" dirty="0">
                          <a:solidFill>
                            <a:srgbClr val="00B0F0"/>
                          </a:solidFill>
                          <a:latin typeface="Gabriola" panose="04040605051002020D02" pitchFamily="82" charset="0"/>
                        </a:rPr>
                        <a:t>Procese inteligente pentru producția și utilizarea produselor </a:t>
                      </a:r>
                    </a:p>
                  </a:txBody>
                  <a:tcPr>
                    <a:solidFill>
                      <a:schemeClr val="accent6">
                        <a:lumMod val="20000"/>
                        <a:lumOff val="80000"/>
                      </a:schemeClr>
                    </a:solidFill>
                  </a:tcPr>
                </a:tc>
                <a:tc>
                  <a:txBody>
                    <a:bodyPr/>
                    <a:lstStyle/>
                    <a:p>
                      <a:pPr algn="ctr"/>
                      <a:r>
                        <a:rPr lang="ro-RO" sz="2800" b="1" dirty="0">
                          <a:solidFill>
                            <a:schemeClr val="accent5">
                              <a:lumMod val="75000"/>
                            </a:schemeClr>
                          </a:solidFill>
                          <a:latin typeface="Gabriola" panose="04040605051002020D02" pitchFamily="82" charset="0"/>
                        </a:rPr>
                        <a:t>R0-refuz</a:t>
                      </a:r>
                    </a:p>
                  </a:txBody>
                  <a:tcPr>
                    <a:solidFill>
                      <a:schemeClr val="accent1">
                        <a:lumMod val="20000"/>
                        <a:lumOff val="80000"/>
                      </a:schemeClr>
                    </a:solidFill>
                  </a:tcPr>
                </a:tc>
                <a:tc>
                  <a:txBody>
                    <a:bodyPr/>
                    <a:lstStyle/>
                    <a:p>
                      <a:pPr algn="ctr"/>
                      <a:r>
                        <a:rPr lang="ro-RO" sz="2400" b="0" dirty="0">
                          <a:solidFill>
                            <a:schemeClr val="tx1"/>
                          </a:solidFill>
                          <a:latin typeface="Gabriola" panose="04040605051002020D02" pitchFamily="82" charset="0"/>
                        </a:rPr>
                        <a:t>Nu degradez natura și apelez la materiale reciclabile</a:t>
                      </a:r>
                    </a:p>
                    <a:p>
                      <a:pPr algn="ctr"/>
                      <a:endParaRPr lang="ro-RO" sz="2400" b="0" dirty="0">
                        <a:solidFill>
                          <a:schemeClr val="tx1"/>
                        </a:solidFill>
                        <a:latin typeface="Gabriola" panose="04040605051002020D02" pitchFamily="82" charset="0"/>
                      </a:endParaRPr>
                    </a:p>
                    <a:p>
                      <a:pPr algn="ctr"/>
                      <a:endParaRPr lang="ro-RO" sz="2400" b="0" dirty="0">
                        <a:solidFill>
                          <a:schemeClr val="tx1"/>
                        </a:solidFill>
                        <a:latin typeface="Gabriola" panose="04040605051002020D02" pitchFamily="82" charset="0"/>
                      </a:endParaRPr>
                    </a:p>
                    <a:p>
                      <a:pPr algn="ctr"/>
                      <a:endParaRPr lang="ro-RO" sz="2400" b="0" dirty="0">
                        <a:solidFill>
                          <a:schemeClr val="tx1"/>
                        </a:solidFill>
                        <a:latin typeface="Gabriola" panose="04040605051002020D02" pitchFamily="82" charset="0"/>
                      </a:endParaRPr>
                    </a:p>
                    <a:p>
                      <a:pPr algn="ctr"/>
                      <a:endParaRPr lang="ro-RO" sz="2400" b="0" dirty="0">
                        <a:solidFill>
                          <a:schemeClr val="tx1"/>
                        </a:solidFill>
                        <a:latin typeface="Gabriola" panose="04040605051002020D02" pitchFamily="82" charset="0"/>
                      </a:endParaRPr>
                    </a:p>
                  </a:txBody>
                  <a:tcPr>
                    <a:solidFill>
                      <a:schemeClr val="accent6">
                        <a:lumMod val="20000"/>
                        <a:lumOff val="80000"/>
                      </a:schemeClr>
                    </a:solidFill>
                  </a:tcPr>
                </a:tc>
                <a:extLst>
                  <a:ext uri="{0D108BD9-81ED-4DB2-BD59-A6C34878D82A}">
                    <a16:rowId xmlns:a16="http://schemas.microsoft.com/office/drawing/2014/main" val="2573968017"/>
                  </a:ext>
                </a:extLst>
              </a:tr>
              <a:tr h="370840">
                <a:tc vMerge="1">
                  <a:txBody>
                    <a:bodyPr/>
                    <a:lstStyle/>
                    <a:p>
                      <a:endParaRPr lang="ro-RO" dirty="0"/>
                    </a:p>
                  </a:txBody>
                  <a:tcPr/>
                </a:tc>
                <a:tc>
                  <a:txBody>
                    <a:bodyPr/>
                    <a:lstStyle/>
                    <a:p>
                      <a:pPr algn="ctr"/>
                      <a:r>
                        <a:rPr lang="ro-RO" sz="2800" b="1" dirty="0">
                          <a:solidFill>
                            <a:schemeClr val="accent5">
                              <a:lumMod val="75000"/>
                            </a:schemeClr>
                          </a:solidFill>
                          <a:latin typeface="Gabriola" panose="04040605051002020D02" pitchFamily="82" charset="0"/>
                        </a:rPr>
                        <a:t>R1-regândire</a:t>
                      </a:r>
                    </a:p>
                  </a:txBody>
                  <a:tcPr>
                    <a:solidFill>
                      <a:schemeClr val="accent1">
                        <a:lumMod val="20000"/>
                        <a:lumOff val="80000"/>
                      </a:schemeClr>
                    </a:solidFill>
                  </a:tcPr>
                </a:tc>
                <a:tc>
                  <a:txBody>
                    <a:bodyPr/>
                    <a:lstStyle/>
                    <a:p>
                      <a:pPr algn="ctr"/>
                      <a:r>
                        <a:rPr lang="ro-RO" sz="2400" b="0" dirty="0">
                          <a:latin typeface="Gabriola" panose="04040605051002020D02" pitchFamily="82" charset="0"/>
                        </a:rPr>
                        <a:t>Prelungesc durata de utilizare a produselor și creez produse multifuncționale</a:t>
                      </a:r>
                    </a:p>
                    <a:p>
                      <a:pPr algn="ctr"/>
                      <a:endParaRPr lang="ro-RO" sz="2400" b="0" dirty="0">
                        <a:latin typeface="Gabriola" panose="04040605051002020D02" pitchFamily="82" charset="0"/>
                      </a:endParaRPr>
                    </a:p>
                    <a:p>
                      <a:pPr algn="ctr"/>
                      <a:endParaRPr lang="ro-RO" sz="2400" b="0" dirty="0">
                        <a:latin typeface="Gabriola" panose="04040605051002020D02" pitchFamily="82" charset="0"/>
                      </a:endParaRPr>
                    </a:p>
                    <a:p>
                      <a:pPr algn="ctr"/>
                      <a:endParaRPr lang="ro-RO" sz="2400" b="0" dirty="0">
                        <a:latin typeface="Gabriola" panose="04040605051002020D02" pitchFamily="82" charset="0"/>
                      </a:endParaRPr>
                    </a:p>
                    <a:p>
                      <a:pPr algn="ctr"/>
                      <a:endParaRPr lang="ro-RO" sz="2400" b="0" dirty="0">
                        <a:latin typeface="Gabriola" panose="04040605051002020D02" pitchFamily="82" charset="0"/>
                      </a:endParaRPr>
                    </a:p>
                  </a:txBody>
                  <a:tcPr>
                    <a:solidFill>
                      <a:schemeClr val="accent6">
                        <a:lumMod val="20000"/>
                        <a:lumOff val="80000"/>
                      </a:schemeClr>
                    </a:solidFill>
                  </a:tcPr>
                </a:tc>
                <a:extLst>
                  <a:ext uri="{0D108BD9-81ED-4DB2-BD59-A6C34878D82A}">
                    <a16:rowId xmlns:a16="http://schemas.microsoft.com/office/drawing/2014/main" val="1750680448"/>
                  </a:ext>
                </a:extLst>
              </a:tr>
              <a:tr h="370840">
                <a:tc vMerge="1">
                  <a:txBody>
                    <a:bodyPr/>
                    <a:lstStyle/>
                    <a:p>
                      <a:endParaRPr lang="ro-RO" dirty="0"/>
                    </a:p>
                  </a:txBody>
                  <a:tcPr/>
                </a:tc>
                <a:tc>
                  <a:txBody>
                    <a:bodyPr/>
                    <a:lstStyle/>
                    <a:p>
                      <a:pPr algn="ctr"/>
                      <a:r>
                        <a:rPr lang="ro-RO" sz="2800" b="1" dirty="0">
                          <a:solidFill>
                            <a:schemeClr val="accent5">
                              <a:lumMod val="50000"/>
                            </a:schemeClr>
                          </a:solidFill>
                          <a:latin typeface="Gabriola" panose="04040605051002020D02" pitchFamily="82" charset="0"/>
                        </a:rPr>
                        <a:t>R2-reducere</a:t>
                      </a:r>
                    </a:p>
                  </a:txBody>
                  <a:tcPr>
                    <a:solidFill>
                      <a:schemeClr val="accent1">
                        <a:lumMod val="20000"/>
                        <a:lumOff val="80000"/>
                      </a:schemeClr>
                    </a:solidFill>
                  </a:tcPr>
                </a:tc>
                <a:tc>
                  <a:txBody>
                    <a:bodyPr/>
                    <a:lstStyle/>
                    <a:p>
                      <a:pPr algn="ctr"/>
                      <a:r>
                        <a:rPr lang="ro-RO" sz="2400" dirty="0">
                          <a:latin typeface="Gabriola" panose="04040605051002020D02" pitchFamily="82" charset="0"/>
                        </a:rPr>
                        <a:t>Utilizez resurse naturale cât mai puțin și recondiționez cât mai multe materialelor reciclabile</a:t>
                      </a: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txBody>
                  <a:tcPr>
                    <a:solidFill>
                      <a:schemeClr val="accent6">
                        <a:lumMod val="20000"/>
                        <a:lumOff val="80000"/>
                      </a:schemeClr>
                    </a:solidFill>
                  </a:tcPr>
                </a:tc>
                <a:extLst>
                  <a:ext uri="{0D108BD9-81ED-4DB2-BD59-A6C34878D82A}">
                    <a16:rowId xmlns:a16="http://schemas.microsoft.com/office/drawing/2014/main" val="2483812105"/>
                  </a:ext>
                </a:extLst>
              </a:tr>
            </a:tbl>
          </a:graphicData>
        </a:graphic>
      </p:graphicFrame>
      <p:graphicFrame>
        <p:nvGraphicFramePr>
          <p:cNvPr id="5" name="Tabel 4">
            <a:extLst>
              <a:ext uri="{FF2B5EF4-FFF2-40B4-BE49-F238E27FC236}">
                <a16:creationId xmlns:a16="http://schemas.microsoft.com/office/drawing/2014/main" id="{D36B05D9-77D7-4C69-8D29-0154914CE2DC}"/>
              </a:ext>
            </a:extLst>
          </p:cNvPr>
          <p:cNvGraphicFramePr>
            <a:graphicFrameLocks noGrp="1"/>
          </p:cNvGraphicFramePr>
          <p:nvPr>
            <p:extLst>
              <p:ext uri="{D42A27DB-BD31-4B8C-83A1-F6EECF244321}">
                <p14:modId xmlns:p14="http://schemas.microsoft.com/office/powerpoint/2010/main" val="2776786008"/>
              </p:ext>
            </p:extLst>
          </p:nvPr>
        </p:nvGraphicFramePr>
        <p:xfrm>
          <a:off x="10160" y="153433"/>
          <a:ext cx="12171680" cy="457200"/>
        </p:xfrm>
        <a:graphic>
          <a:graphicData uri="http://schemas.openxmlformats.org/drawingml/2006/table">
            <a:tbl>
              <a:tblPr firstRow="1" bandRow="1">
                <a:tableStyleId>{00A15C55-8517-42AA-B614-E9B94910E393}</a:tableStyleId>
              </a:tblPr>
              <a:tblGrid>
                <a:gridCol w="2296160">
                  <a:extLst>
                    <a:ext uri="{9D8B030D-6E8A-4147-A177-3AD203B41FA5}">
                      <a16:colId xmlns:a16="http://schemas.microsoft.com/office/drawing/2014/main" val="3477454873"/>
                    </a:ext>
                  </a:extLst>
                </a:gridCol>
                <a:gridCol w="1950720">
                  <a:extLst>
                    <a:ext uri="{9D8B030D-6E8A-4147-A177-3AD203B41FA5}">
                      <a16:colId xmlns:a16="http://schemas.microsoft.com/office/drawing/2014/main" val="158446579"/>
                    </a:ext>
                  </a:extLst>
                </a:gridCol>
                <a:gridCol w="7924800">
                  <a:extLst>
                    <a:ext uri="{9D8B030D-6E8A-4147-A177-3AD203B41FA5}">
                      <a16:colId xmlns:a16="http://schemas.microsoft.com/office/drawing/2014/main" val="2671306710"/>
                    </a:ext>
                  </a:extLst>
                </a:gridCol>
              </a:tblGrid>
              <a:tr h="377904">
                <a:tc>
                  <a:txBody>
                    <a:bodyPr/>
                    <a:lstStyle/>
                    <a:p>
                      <a:pPr algn="ctr"/>
                      <a:r>
                        <a:rPr lang="ro-RO" sz="2400" dirty="0">
                          <a:latin typeface="Gabriola" panose="04040605051002020D02" pitchFamily="82" charset="0"/>
                        </a:rPr>
                        <a:t>Proces </a:t>
                      </a:r>
                    </a:p>
                  </a:txBody>
                  <a:tcPr>
                    <a:solidFill>
                      <a:schemeClr val="accent6"/>
                    </a:solidFill>
                  </a:tcPr>
                </a:tc>
                <a:tc>
                  <a:txBody>
                    <a:bodyPr/>
                    <a:lstStyle/>
                    <a:p>
                      <a:pPr algn="ctr"/>
                      <a:r>
                        <a:rPr lang="ro-RO" sz="2400" dirty="0">
                          <a:latin typeface="Gabriola" panose="04040605051002020D02" pitchFamily="82" charset="0"/>
                        </a:rPr>
                        <a:t>R</a:t>
                      </a:r>
                    </a:p>
                  </a:txBody>
                  <a:tcPr>
                    <a:solidFill>
                      <a:schemeClr val="accent6"/>
                    </a:solidFill>
                  </a:tcPr>
                </a:tc>
                <a:tc>
                  <a:txBody>
                    <a:bodyPr/>
                    <a:lstStyle/>
                    <a:p>
                      <a:pPr algn="ctr"/>
                      <a:r>
                        <a:rPr lang="ro-RO" sz="2400" dirty="0">
                          <a:latin typeface="Gabriola" panose="04040605051002020D02" pitchFamily="82" charset="0"/>
                        </a:rPr>
                        <a:t>Tehnică/activitate</a:t>
                      </a:r>
                    </a:p>
                  </a:txBody>
                  <a:tcPr>
                    <a:solidFill>
                      <a:schemeClr val="accent6"/>
                    </a:solidFill>
                  </a:tcPr>
                </a:tc>
                <a:extLst>
                  <a:ext uri="{0D108BD9-81ED-4DB2-BD59-A6C34878D82A}">
                    <a16:rowId xmlns:a16="http://schemas.microsoft.com/office/drawing/2014/main" val="94784581"/>
                  </a:ext>
                </a:extLst>
              </a:tr>
            </a:tbl>
          </a:graphicData>
        </a:graphic>
      </p:graphicFrame>
      <p:pic>
        <p:nvPicPr>
          <p:cNvPr id="6" name="Imagine 5">
            <a:extLst>
              <a:ext uri="{FF2B5EF4-FFF2-40B4-BE49-F238E27FC236}">
                <a16:creationId xmlns:a16="http://schemas.microsoft.com/office/drawing/2014/main" id="{DD557D77-8350-43AD-9759-4ACB8FF21450}"/>
              </a:ext>
            </a:extLst>
          </p:cNvPr>
          <p:cNvPicPr>
            <a:picLocks noChangeAspect="1"/>
          </p:cNvPicPr>
          <p:nvPr/>
        </p:nvPicPr>
        <p:blipFill>
          <a:blip r:embed="rId2"/>
          <a:stretch>
            <a:fillRect/>
          </a:stretch>
        </p:blipFill>
        <p:spPr>
          <a:xfrm>
            <a:off x="7162800" y="1067833"/>
            <a:ext cx="2091690" cy="1394460"/>
          </a:xfrm>
          <a:prstGeom prst="rect">
            <a:avLst/>
          </a:prstGeom>
        </p:spPr>
      </p:pic>
      <p:pic>
        <p:nvPicPr>
          <p:cNvPr id="7" name="Imagine 6">
            <a:extLst>
              <a:ext uri="{FF2B5EF4-FFF2-40B4-BE49-F238E27FC236}">
                <a16:creationId xmlns:a16="http://schemas.microsoft.com/office/drawing/2014/main" id="{990E3083-E4C2-4548-B09A-5CD37CC2CBB0}"/>
              </a:ext>
            </a:extLst>
          </p:cNvPr>
          <p:cNvPicPr>
            <a:picLocks noChangeAspect="1"/>
          </p:cNvPicPr>
          <p:nvPr/>
        </p:nvPicPr>
        <p:blipFill>
          <a:blip r:embed="rId3"/>
          <a:stretch>
            <a:fillRect/>
          </a:stretch>
        </p:blipFill>
        <p:spPr>
          <a:xfrm>
            <a:off x="7016750" y="2950090"/>
            <a:ext cx="2237740" cy="1442753"/>
          </a:xfrm>
          <a:prstGeom prst="rect">
            <a:avLst/>
          </a:prstGeom>
        </p:spPr>
      </p:pic>
      <p:pic>
        <p:nvPicPr>
          <p:cNvPr id="8" name="Imagine 7">
            <a:extLst>
              <a:ext uri="{FF2B5EF4-FFF2-40B4-BE49-F238E27FC236}">
                <a16:creationId xmlns:a16="http://schemas.microsoft.com/office/drawing/2014/main" id="{109705D4-2758-4EFD-A39A-BC1B5F3419D0}"/>
              </a:ext>
            </a:extLst>
          </p:cNvPr>
          <p:cNvPicPr>
            <a:picLocks noChangeAspect="1"/>
          </p:cNvPicPr>
          <p:nvPr/>
        </p:nvPicPr>
        <p:blipFill>
          <a:blip r:embed="rId4"/>
          <a:stretch>
            <a:fillRect/>
          </a:stretch>
        </p:blipFill>
        <p:spPr>
          <a:xfrm>
            <a:off x="8900160" y="4997409"/>
            <a:ext cx="2387600" cy="1585516"/>
          </a:xfrm>
          <a:prstGeom prst="rect">
            <a:avLst/>
          </a:prstGeom>
        </p:spPr>
      </p:pic>
      <p:pic>
        <p:nvPicPr>
          <p:cNvPr id="9" name="Imagine 8">
            <a:extLst>
              <a:ext uri="{FF2B5EF4-FFF2-40B4-BE49-F238E27FC236}">
                <a16:creationId xmlns:a16="http://schemas.microsoft.com/office/drawing/2014/main" id="{7C637C3E-54D2-46FA-83B0-2CD8C6F7D40E}"/>
              </a:ext>
            </a:extLst>
          </p:cNvPr>
          <p:cNvPicPr>
            <a:picLocks noChangeAspect="1"/>
          </p:cNvPicPr>
          <p:nvPr/>
        </p:nvPicPr>
        <p:blipFill>
          <a:blip r:embed="rId5"/>
          <a:stretch>
            <a:fillRect/>
          </a:stretch>
        </p:blipFill>
        <p:spPr>
          <a:xfrm>
            <a:off x="5118100" y="4951014"/>
            <a:ext cx="2237740" cy="1678305"/>
          </a:xfrm>
          <a:prstGeom prst="rect">
            <a:avLst/>
          </a:prstGeom>
        </p:spPr>
      </p:pic>
    </p:spTree>
    <p:extLst>
      <p:ext uri="{BB962C8B-B14F-4D97-AF65-F5344CB8AC3E}">
        <p14:creationId xmlns:p14="http://schemas.microsoft.com/office/powerpoint/2010/main" val="1022141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880F2156-9FFF-46E0-BF31-5094084076EC}"/>
              </a:ext>
            </a:extLst>
          </p:cNvPr>
          <p:cNvGraphicFramePr>
            <a:graphicFrameLocks noGrp="1"/>
          </p:cNvGraphicFramePr>
          <p:nvPr>
            <p:extLst>
              <p:ext uri="{D42A27DB-BD31-4B8C-83A1-F6EECF244321}">
                <p14:modId xmlns:p14="http://schemas.microsoft.com/office/powerpoint/2010/main" val="2333655286"/>
              </p:ext>
            </p:extLst>
          </p:nvPr>
        </p:nvGraphicFramePr>
        <p:xfrm>
          <a:off x="20320" y="474204"/>
          <a:ext cx="12171680" cy="6366792"/>
        </p:xfrm>
        <a:graphic>
          <a:graphicData uri="http://schemas.openxmlformats.org/drawingml/2006/table">
            <a:tbl>
              <a:tblPr firstRow="1" bandRow="1">
                <a:tableStyleId>{00A15C55-8517-42AA-B614-E9B94910E393}</a:tableStyleId>
              </a:tblPr>
              <a:tblGrid>
                <a:gridCol w="2296160">
                  <a:extLst>
                    <a:ext uri="{9D8B030D-6E8A-4147-A177-3AD203B41FA5}">
                      <a16:colId xmlns:a16="http://schemas.microsoft.com/office/drawing/2014/main" val="1706248386"/>
                    </a:ext>
                  </a:extLst>
                </a:gridCol>
                <a:gridCol w="1950720">
                  <a:extLst>
                    <a:ext uri="{9D8B030D-6E8A-4147-A177-3AD203B41FA5}">
                      <a16:colId xmlns:a16="http://schemas.microsoft.com/office/drawing/2014/main" val="4226015696"/>
                    </a:ext>
                  </a:extLst>
                </a:gridCol>
                <a:gridCol w="7924800">
                  <a:extLst>
                    <a:ext uri="{9D8B030D-6E8A-4147-A177-3AD203B41FA5}">
                      <a16:colId xmlns:a16="http://schemas.microsoft.com/office/drawing/2014/main" val="717475202"/>
                    </a:ext>
                  </a:extLst>
                </a:gridCol>
              </a:tblGrid>
              <a:tr h="1430763">
                <a:tc rowSpan="5">
                  <a:txBody>
                    <a:bodyPr/>
                    <a:lstStyle/>
                    <a:p>
                      <a:pPr algn="ctr"/>
                      <a:endParaRPr lang="ro-RO" sz="2400" dirty="0">
                        <a:latin typeface="Gabriola" panose="04040605051002020D02" pitchFamily="82" charset="0"/>
                      </a:endParaRPr>
                    </a:p>
                    <a:p>
                      <a:pPr algn="ctr"/>
                      <a:endParaRPr lang="ro-RO" sz="2400" b="1" dirty="0">
                        <a:solidFill>
                          <a:srgbClr val="00B050"/>
                        </a:solidFill>
                        <a:latin typeface="Gabriola" panose="04040605051002020D02" pitchFamily="82" charset="0"/>
                      </a:endParaRPr>
                    </a:p>
                    <a:p>
                      <a:pPr algn="ctr"/>
                      <a:endParaRPr lang="ro-RO" sz="2400" b="1" dirty="0">
                        <a:solidFill>
                          <a:srgbClr val="00B050"/>
                        </a:solidFill>
                        <a:latin typeface="Gabriola" panose="04040605051002020D02" pitchFamily="82" charset="0"/>
                      </a:endParaRPr>
                    </a:p>
                    <a:p>
                      <a:pPr algn="ctr"/>
                      <a:endParaRPr lang="ro-RO" sz="2400" b="1" dirty="0">
                        <a:solidFill>
                          <a:srgbClr val="00B050"/>
                        </a:solidFill>
                        <a:latin typeface="Gabriola" panose="04040605051002020D02" pitchFamily="82" charset="0"/>
                      </a:endParaRPr>
                    </a:p>
                    <a:p>
                      <a:pPr algn="ctr"/>
                      <a:endParaRPr lang="ro-RO" sz="2400" b="1" dirty="0">
                        <a:solidFill>
                          <a:srgbClr val="00B050"/>
                        </a:solidFill>
                        <a:latin typeface="Gabriola" panose="04040605051002020D02" pitchFamily="82" charset="0"/>
                      </a:endParaRPr>
                    </a:p>
                    <a:p>
                      <a:pPr algn="ctr"/>
                      <a:r>
                        <a:rPr lang="ro-RO" sz="2800" b="1" dirty="0">
                          <a:solidFill>
                            <a:srgbClr val="00B050"/>
                          </a:solidFill>
                          <a:latin typeface="Gabriola" panose="04040605051002020D02" pitchFamily="82" charset="0"/>
                        </a:rPr>
                        <a:t>Extinderea duratei de viață a produselor și a componentelor sustenabilității</a:t>
                      </a:r>
                    </a:p>
                  </a:txBody>
                  <a:tcPr>
                    <a:solidFill>
                      <a:schemeClr val="accent4">
                        <a:lumMod val="20000"/>
                        <a:lumOff val="80000"/>
                      </a:schemeClr>
                    </a:solidFill>
                  </a:tcPr>
                </a:tc>
                <a:tc>
                  <a:txBody>
                    <a:bodyPr/>
                    <a:lstStyle/>
                    <a:p>
                      <a:pPr algn="ctr"/>
                      <a:r>
                        <a:rPr lang="ro-RO" sz="2800" b="1" dirty="0">
                          <a:solidFill>
                            <a:schemeClr val="accent6">
                              <a:lumMod val="50000"/>
                            </a:schemeClr>
                          </a:solidFill>
                          <a:latin typeface="Gabriola" panose="04040605051002020D02" pitchFamily="82" charset="0"/>
                        </a:rPr>
                        <a:t>R3-refolosire</a:t>
                      </a:r>
                    </a:p>
                  </a:txBody>
                  <a:tcPr>
                    <a:solidFill>
                      <a:schemeClr val="accent6">
                        <a:lumMod val="20000"/>
                        <a:lumOff val="80000"/>
                      </a:schemeClr>
                    </a:solidFill>
                  </a:tcPr>
                </a:tc>
                <a:tc>
                  <a:txBody>
                    <a:bodyPr/>
                    <a:lstStyle/>
                    <a:p>
                      <a:pPr algn="ctr"/>
                      <a:r>
                        <a:rPr lang="ro-RO" sz="2800" b="0" dirty="0">
                          <a:solidFill>
                            <a:schemeClr val="tx1"/>
                          </a:solidFill>
                          <a:latin typeface="Gabriola" panose="04040605051002020D02" pitchFamily="82" charset="0"/>
                        </a:rPr>
                        <a:t>Reutilizez materialelor reciclabile, construind obiecte noi</a:t>
                      </a:r>
                    </a:p>
                    <a:p>
                      <a:pPr algn="ctr"/>
                      <a:endParaRPr lang="ro-RO" sz="2400" b="0" dirty="0">
                        <a:solidFill>
                          <a:schemeClr val="tx1"/>
                        </a:solidFill>
                        <a:latin typeface="Gabriola" panose="04040605051002020D02" pitchFamily="82" charset="0"/>
                      </a:endParaRPr>
                    </a:p>
                    <a:p>
                      <a:pPr algn="ctr"/>
                      <a:endParaRPr lang="ro-RO" sz="2400" b="0" dirty="0">
                        <a:solidFill>
                          <a:schemeClr val="tx1"/>
                        </a:solidFill>
                        <a:latin typeface="Gabriola" panose="04040605051002020D02" pitchFamily="82" charset="0"/>
                      </a:endParaRPr>
                    </a:p>
                    <a:p>
                      <a:pPr algn="ctr"/>
                      <a:endParaRPr lang="ro-RO" sz="1100" b="0" dirty="0">
                        <a:solidFill>
                          <a:schemeClr val="tx1"/>
                        </a:solidFill>
                        <a:latin typeface="Gabriola" panose="04040605051002020D02" pitchFamily="82" charset="0"/>
                      </a:endParaRPr>
                    </a:p>
                  </a:txBody>
                  <a:tcPr>
                    <a:solidFill>
                      <a:schemeClr val="accent4">
                        <a:lumMod val="20000"/>
                        <a:lumOff val="80000"/>
                      </a:schemeClr>
                    </a:solidFill>
                  </a:tcPr>
                </a:tc>
                <a:extLst>
                  <a:ext uri="{0D108BD9-81ED-4DB2-BD59-A6C34878D82A}">
                    <a16:rowId xmlns:a16="http://schemas.microsoft.com/office/drawing/2014/main" val="699705417"/>
                  </a:ext>
                </a:extLst>
              </a:tr>
              <a:tr h="953842">
                <a:tc vMerge="1">
                  <a:txBody>
                    <a:bodyPr/>
                    <a:lstStyle/>
                    <a:p>
                      <a:endParaRPr lang="ro-RO" dirty="0"/>
                    </a:p>
                  </a:txBody>
                  <a:tcPr/>
                </a:tc>
                <a:tc>
                  <a:txBody>
                    <a:bodyPr/>
                    <a:lstStyle/>
                    <a:p>
                      <a:pPr algn="ctr"/>
                      <a:r>
                        <a:rPr lang="ro-RO" sz="2800" b="1" dirty="0">
                          <a:solidFill>
                            <a:schemeClr val="accent6">
                              <a:lumMod val="75000"/>
                            </a:schemeClr>
                          </a:solidFill>
                          <a:latin typeface="Gabriola" panose="04040605051002020D02" pitchFamily="82" charset="0"/>
                        </a:rPr>
                        <a:t>R4-reparare</a:t>
                      </a:r>
                    </a:p>
                  </a:txBody>
                  <a:tcPr>
                    <a:solidFill>
                      <a:schemeClr val="accent6">
                        <a:lumMod val="20000"/>
                        <a:lumOff val="80000"/>
                      </a:schemeClr>
                    </a:solidFill>
                  </a:tcPr>
                </a:tc>
                <a:tc>
                  <a:txBody>
                    <a:bodyPr/>
                    <a:lstStyle/>
                    <a:p>
                      <a:pPr algn="ctr"/>
                      <a:r>
                        <a:rPr lang="ro-RO" sz="2800" dirty="0">
                          <a:latin typeface="Gabriola" panose="04040605051002020D02" pitchFamily="82" charset="0"/>
                        </a:rPr>
                        <a:t>Repar echipamentul defect, pentru a putea funcționa conform scopului său</a:t>
                      </a:r>
                    </a:p>
                  </a:txBody>
                  <a:tcPr>
                    <a:solidFill>
                      <a:schemeClr val="accent4">
                        <a:lumMod val="20000"/>
                        <a:lumOff val="80000"/>
                      </a:schemeClr>
                    </a:solidFill>
                  </a:tcPr>
                </a:tc>
                <a:extLst>
                  <a:ext uri="{0D108BD9-81ED-4DB2-BD59-A6C34878D82A}">
                    <a16:rowId xmlns:a16="http://schemas.microsoft.com/office/drawing/2014/main" val="333779263"/>
                  </a:ext>
                </a:extLst>
              </a:tr>
              <a:tr h="523075">
                <a:tc vMerge="1">
                  <a:txBody>
                    <a:bodyPr/>
                    <a:lstStyle/>
                    <a:p>
                      <a:endParaRPr lang="ro-RO" dirty="0"/>
                    </a:p>
                  </a:txBody>
                  <a:tcPr/>
                </a:tc>
                <a:tc>
                  <a:txBody>
                    <a:bodyPr/>
                    <a:lstStyle/>
                    <a:p>
                      <a:pPr algn="ctr"/>
                      <a:r>
                        <a:rPr lang="ro-RO" sz="2800" b="1" dirty="0">
                          <a:solidFill>
                            <a:schemeClr val="accent6">
                              <a:lumMod val="50000"/>
                            </a:schemeClr>
                          </a:solidFill>
                          <a:latin typeface="Gabriola" panose="04040605051002020D02" pitchFamily="82" charset="0"/>
                        </a:rPr>
                        <a:t>R5-restaurare</a:t>
                      </a:r>
                    </a:p>
                  </a:txBody>
                  <a:tcPr>
                    <a:solidFill>
                      <a:schemeClr val="accent6">
                        <a:lumMod val="20000"/>
                        <a:lumOff val="80000"/>
                      </a:schemeClr>
                    </a:solidFill>
                  </a:tcPr>
                </a:tc>
                <a:tc>
                  <a:txBody>
                    <a:bodyPr/>
                    <a:lstStyle/>
                    <a:p>
                      <a:pPr algn="ctr"/>
                      <a:r>
                        <a:rPr lang="ro-RO" sz="2800" dirty="0">
                          <a:latin typeface="Gabriola" panose="04040605051002020D02" pitchFamily="82" charset="0"/>
                        </a:rPr>
                        <a:t>Recondiționez un produs vechi, astfel încât să fie la modă</a:t>
                      </a:r>
                    </a:p>
                  </a:txBody>
                  <a:tcPr>
                    <a:solidFill>
                      <a:schemeClr val="accent4">
                        <a:lumMod val="20000"/>
                        <a:lumOff val="80000"/>
                      </a:schemeClr>
                    </a:solidFill>
                  </a:tcPr>
                </a:tc>
                <a:extLst>
                  <a:ext uri="{0D108BD9-81ED-4DB2-BD59-A6C34878D82A}">
                    <a16:rowId xmlns:a16="http://schemas.microsoft.com/office/drawing/2014/main" val="2321998945"/>
                  </a:ext>
                </a:extLst>
              </a:tr>
              <a:tr h="1861530">
                <a:tc vMerge="1">
                  <a:txBody>
                    <a:bodyPr/>
                    <a:lstStyle/>
                    <a:p>
                      <a:endParaRPr lang="ro-RO" dirty="0"/>
                    </a:p>
                  </a:txBody>
                  <a:tcPr/>
                </a:tc>
                <a:tc>
                  <a:txBody>
                    <a:bodyPr/>
                    <a:lstStyle/>
                    <a:p>
                      <a:pPr algn="ctr"/>
                      <a:r>
                        <a:rPr lang="ro-RO" sz="2800" b="1" dirty="0">
                          <a:solidFill>
                            <a:schemeClr val="accent6">
                              <a:lumMod val="75000"/>
                            </a:schemeClr>
                          </a:solidFill>
                          <a:latin typeface="Gabriola" panose="04040605051002020D02" pitchFamily="82" charset="0"/>
                        </a:rPr>
                        <a:t>R6-refabricare</a:t>
                      </a:r>
                    </a:p>
                  </a:txBody>
                  <a:tcPr>
                    <a:solidFill>
                      <a:schemeClr val="accent6">
                        <a:lumMod val="20000"/>
                        <a:lumOff val="80000"/>
                      </a:schemeClr>
                    </a:solidFill>
                  </a:tcPr>
                </a:tc>
                <a:tc>
                  <a:txBody>
                    <a:bodyPr/>
                    <a:lstStyle/>
                    <a:p>
                      <a:pPr algn="ctr"/>
                      <a:r>
                        <a:rPr lang="ro-RO" sz="2800" dirty="0">
                          <a:latin typeface="Gabriola" panose="04040605051002020D02" pitchFamily="82" charset="0"/>
                        </a:rPr>
                        <a:t>Utilizez un produs aruncat pentru a obține un produs nou cu aceeași întrebuințare</a:t>
                      </a: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p>
                      <a:pPr algn="ctr"/>
                      <a:endParaRPr lang="ro-RO" sz="1100" dirty="0">
                        <a:latin typeface="Gabriola" panose="04040605051002020D02" pitchFamily="82" charset="0"/>
                      </a:endParaRPr>
                    </a:p>
                  </a:txBody>
                  <a:tcPr>
                    <a:solidFill>
                      <a:schemeClr val="accent4">
                        <a:lumMod val="20000"/>
                        <a:lumOff val="80000"/>
                      </a:schemeClr>
                    </a:solidFill>
                  </a:tcPr>
                </a:tc>
                <a:extLst>
                  <a:ext uri="{0D108BD9-81ED-4DB2-BD59-A6C34878D82A}">
                    <a16:rowId xmlns:a16="http://schemas.microsoft.com/office/drawing/2014/main" val="252647442"/>
                  </a:ext>
                </a:extLst>
              </a:tr>
              <a:tr h="1597582">
                <a:tc vMerge="1">
                  <a:txBody>
                    <a:bodyPr/>
                    <a:lstStyle/>
                    <a:p>
                      <a:endParaRPr lang="ro-RO" dirty="0"/>
                    </a:p>
                  </a:txBody>
                  <a:tcPr/>
                </a:tc>
                <a:tc>
                  <a:txBody>
                    <a:bodyPr/>
                    <a:lstStyle/>
                    <a:p>
                      <a:pPr algn="ctr"/>
                      <a:r>
                        <a:rPr lang="ro-RO" sz="2800" b="1" dirty="0">
                          <a:solidFill>
                            <a:schemeClr val="accent6">
                              <a:lumMod val="50000"/>
                            </a:schemeClr>
                          </a:solidFill>
                          <a:latin typeface="Gabriola" panose="04040605051002020D02" pitchFamily="82" charset="0"/>
                        </a:rPr>
                        <a:t>R7-redirecționare</a:t>
                      </a:r>
                    </a:p>
                  </a:txBody>
                  <a:tcPr>
                    <a:solidFill>
                      <a:schemeClr val="accent6">
                        <a:lumMod val="20000"/>
                        <a:lumOff val="80000"/>
                      </a:schemeClr>
                    </a:solidFill>
                  </a:tcPr>
                </a:tc>
                <a:tc>
                  <a:txBody>
                    <a:bodyPr/>
                    <a:lstStyle/>
                    <a:p>
                      <a:pPr algn="ctr"/>
                      <a:r>
                        <a:rPr lang="ro-RO" sz="2400" dirty="0">
                          <a:latin typeface="Gabriola" panose="04040605051002020D02" pitchFamily="82" charset="0"/>
                        </a:rPr>
                        <a:t>Utilizez un produs aruncat pentru a obține un produs nou cu întrebuințări diferite</a:t>
                      </a:r>
                    </a:p>
                    <a:p>
                      <a:pPr algn="ctr"/>
                      <a:endParaRPr lang="ro-RO" sz="2400" dirty="0">
                        <a:latin typeface="Gabriola" panose="04040605051002020D02" pitchFamily="82" charset="0"/>
                      </a:endParaRPr>
                    </a:p>
                  </a:txBody>
                  <a:tcPr>
                    <a:solidFill>
                      <a:schemeClr val="accent4">
                        <a:lumMod val="20000"/>
                        <a:lumOff val="80000"/>
                      </a:schemeClr>
                    </a:solidFill>
                  </a:tcPr>
                </a:tc>
                <a:extLst>
                  <a:ext uri="{0D108BD9-81ED-4DB2-BD59-A6C34878D82A}">
                    <a16:rowId xmlns:a16="http://schemas.microsoft.com/office/drawing/2014/main" val="3867109684"/>
                  </a:ext>
                </a:extLst>
              </a:tr>
            </a:tbl>
          </a:graphicData>
        </a:graphic>
      </p:graphicFrame>
      <p:graphicFrame>
        <p:nvGraphicFramePr>
          <p:cNvPr id="5" name="Tabel 4">
            <a:extLst>
              <a:ext uri="{FF2B5EF4-FFF2-40B4-BE49-F238E27FC236}">
                <a16:creationId xmlns:a16="http://schemas.microsoft.com/office/drawing/2014/main" id="{C55AA84E-C7E7-45AD-8508-9C0E3D82F602}"/>
              </a:ext>
            </a:extLst>
          </p:cNvPr>
          <p:cNvGraphicFramePr>
            <a:graphicFrameLocks noGrp="1"/>
          </p:cNvGraphicFramePr>
          <p:nvPr>
            <p:extLst>
              <p:ext uri="{D42A27DB-BD31-4B8C-83A1-F6EECF244321}">
                <p14:modId xmlns:p14="http://schemas.microsoft.com/office/powerpoint/2010/main" val="2491652455"/>
              </p:ext>
            </p:extLst>
          </p:nvPr>
        </p:nvGraphicFramePr>
        <p:xfrm>
          <a:off x="0" y="17004"/>
          <a:ext cx="12171680" cy="457200"/>
        </p:xfrm>
        <a:graphic>
          <a:graphicData uri="http://schemas.openxmlformats.org/drawingml/2006/table">
            <a:tbl>
              <a:tblPr firstRow="1" bandRow="1">
                <a:tableStyleId>{00A15C55-8517-42AA-B614-E9B94910E393}</a:tableStyleId>
              </a:tblPr>
              <a:tblGrid>
                <a:gridCol w="2296160">
                  <a:extLst>
                    <a:ext uri="{9D8B030D-6E8A-4147-A177-3AD203B41FA5}">
                      <a16:colId xmlns:a16="http://schemas.microsoft.com/office/drawing/2014/main" val="3477454873"/>
                    </a:ext>
                  </a:extLst>
                </a:gridCol>
                <a:gridCol w="1950720">
                  <a:extLst>
                    <a:ext uri="{9D8B030D-6E8A-4147-A177-3AD203B41FA5}">
                      <a16:colId xmlns:a16="http://schemas.microsoft.com/office/drawing/2014/main" val="158446579"/>
                    </a:ext>
                  </a:extLst>
                </a:gridCol>
                <a:gridCol w="7924800">
                  <a:extLst>
                    <a:ext uri="{9D8B030D-6E8A-4147-A177-3AD203B41FA5}">
                      <a16:colId xmlns:a16="http://schemas.microsoft.com/office/drawing/2014/main" val="2671306710"/>
                    </a:ext>
                  </a:extLst>
                </a:gridCol>
              </a:tblGrid>
              <a:tr h="291465">
                <a:tc>
                  <a:txBody>
                    <a:bodyPr/>
                    <a:lstStyle/>
                    <a:p>
                      <a:pPr algn="ctr"/>
                      <a:r>
                        <a:rPr lang="ro-RO" sz="2400" dirty="0">
                          <a:latin typeface="Gabriola" panose="04040605051002020D02" pitchFamily="82" charset="0"/>
                        </a:rPr>
                        <a:t>Proces </a:t>
                      </a:r>
                    </a:p>
                  </a:txBody>
                  <a:tcPr>
                    <a:solidFill>
                      <a:schemeClr val="accent6"/>
                    </a:solidFill>
                  </a:tcPr>
                </a:tc>
                <a:tc>
                  <a:txBody>
                    <a:bodyPr/>
                    <a:lstStyle/>
                    <a:p>
                      <a:pPr algn="ctr"/>
                      <a:r>
                        <a:rPr lang="ro-RO" sz="2400" dirty="0">
                          <a:latin typeface="Gabriola" panose="04040605051002020D02" pitchFamily="82" charset="0"/>
                        </a:rPr>
                        <a:t>R</a:t>
                      </a:r>
                    </a:p>
                  </a:txBody>
                  <a:tcPr>
                    <a:solidFill>
                      <a:schemeClr val="accent6"/>
                    </a:solidFill>
                  </a:tcPr>
                </a:tc>
                <a:tc>
                  <a:txBody>
                    <a:bodyPr/>
                    <a:lstStyle/>
                    <a:p>
                      <a:pPr algn="ctr"/>
                      <a:r>
                        <a:rPr lang="ro-RO" sz="2400" dirty="0">
                          <a:latin typeface="Gabriola" panose="04040605051002020D02" pitchFamily="82" charset="0"/>
                        </a:rPr>
                        <a:t>Tehnică/activitate</a:t>
                      </a:r>
                    </a:p>
                  </a:txBody>
                  <a:tcPr>
                    <a:solidFill>
                      <a:schemeClr val="accent6"/>
                    </a:solidFill>
                  </a:tcPr>
                </a:tc>
                <a:extLst>
                  <a:ext uri="{0D108BD9-81ED-4DB2-BD59-A6C34878D82A}">
                    <a16:rowId xmlns:a16="http://schemas.microsoft.com/office/drawing/2014/main" val="94784581"/>
                  </a:ext>
                </a:extLst>
              </a:tr>
            </a:tbl>
          </a:graphicData>
        </a:graphic>
      </p:graphicFrame>
      <p:pic>
        <p:nvPicPr>
          <p:cNvPr id="6" name="Imagine 5">
            <a:extLst>
              <a:ext uri="{FF2B5EF4-FFF2-40B4-BE49-F238E27FC236}">
                <a16:creationId xmlns:a16="http://schemas.microsoft.com/office/drawing/2014/main" id="{91BC37F2-F14A-4D93-92D4-05313D82DFA1}"/>
              </a:ext>
            </a:extLst>
          </p:cNvPr>
          <p:cNvPicPr>
            <a:picLocks noChangeAspect="1"/>
          </p:cNvPicPr>
          <p:nvPr/>
        </p:nvPicPr>
        <p:blipFill>
          <a:blip r:embed="rId2"/>
          <a:stretch>
            <a:fillRect/>
          </a:stretch>
        </p:blipFill>
        <p:spPr>
          <a:xfrm>
            <a:off x="9824720" y="5685629"/>
            <a:ext cx="995680" cy="1096169"/>
          </a:xfrm>
          <a:prstGeom prst="rect">
            <a:avLst/>
          </a:prstGeom>
        </p:spPr>
      </p:pic>
      <p:pic>
        <p:nvPicPr>
          <p:cNvPr id="7" name="Imagine 6">
            <a:extLst>
              <a:ext uri="{FF2B5EF4-FFF2-40B4-BE49-F238E27FC236}">
                <a16:creationId xmlns:a16="http://schemas.microsoft.com/office/drawing/2014/main" id="{9538599C-2E92-4542-BCF9-F1735C169ADD}"/>
              </a:ext>
            </a:extLst>
          </p:cNvPr>
          <p:cNvPicPr>
            <a:picLocks noChangeAspect="1"/>
          </p:cNvPicPr>
          <p:nvPr/>
        </p:nvPicPr>
        <p:blipFill>
          <a:blip r:embed="rId3"/>
          <a:stretch>
            <a:fillRect/>
          </a:stretch>
        </p:blipFill>
        <p:spPr>
          <a:xfrm>
            <a:off x="5435600" y="5687836"/>
            <a:ext cx="1127760" cy="1127760"/>
          </a:xfrm>
          <a:prstGeom prst="rect">
            <a:avLst/>
          </a:prstGeom>
        </p:spPr>
      </p:pic>
      <p:pic>
        <p:nvPicPr>
          <p:cNvPr id="10" name="Imagine 9">
            <a:extLst>
              <a:ext uri="{FF2B5EF4-FFF2-40B4-BE49-F238E27FC236}">
                <a16:creationId xmlns:a16="http://schemas.microsoft.com/office/drawing/2014/main" id="{BA4F52EA-71CD-4D50-91A9-A81F28542294}"/>
              </a:ext>
            </a:extLst>
          </p:cNvPr>
          <p:cNvPicPr>
            <a:picLocks noChangeAspect="1"/>
          </p:cNvPicPr>
          <p:nvPr/>
        </p:nvPicPr>
        <p:blipFill>
          <a:blip r:embed="rId4"/>
          <a:stretch>
            <a:fillRect/>
          </a:stretch>
        </p:blipFill>
        <p:spPr>
          <a:xfrm>
            <a:off x="4978400" y="3950189"/>
            <a:ext cx="2037080" cy="1225075"/>
          </a:xfrm>
          <a:prstGeom prst="rect">
            <a:avLst/>
          </a:prstGeom>
        </p:spPr>
      </p:pic>
      <p:pic>
        <p:nvPicPr>
          <p:cNvPr id="9" name="Imagine 8">
            <a:extLst>
              <a:ext uri="{FF2B5EF4-FFF2-40B4-BE49-F238E27FC236}">
                <a16:creationId xmlns:a16="http://schemas.microsoft.com/office/drawing/2014/main" id="{68BA1BF0-3BD8-4604-9157-FE421EA0A048}"/>
              </a:ext>
            </a:extLst>
          </p:cNvPr>
          <p:cNvPicPr>
            <a:picLocks noChangeAspect="1"/>
          </p:cNvPicPr>
          <p:nvPr/>
        </p:nvPicPr>
        <p:blipFill>
          <a:blip r:embed="rId5"/>
          <a:stretch>
            <a:fillRect/>
          </a:stretch>
        </p:blipFill>
        <p:spPr>
          <a:xfrm>
            <a:off x="9596076" y="4061949"/>
            <a:ext cx="1331047" cy="1113316"/>
          </a:xfrm>
          <a:prstGeom prst="rect">
            <a:avLst/>
          </a:prstGeom>
        </p:spPr>
      </p:pic>
      <p:pic>
        <p:nvPicPr>
          <p:cNvPr id="11" name="Imagine 10">
            <a:extLst>
              <a:ext uri="{FF2B5EF4-FFF2-40B4-BE49-F238E27FC236}">
                <a16:creationId xmlns:a16="http://schemas.microsoft.com/office/drawing/2014/main" id="{FAFD096D-6CE1-41B4-B727-D80D743EB142}"/>
              </a:ext>
            </a:extLst>
          </p:cNvPr>
          <p:cNvPicPr>
            <a:picLocks noChangeAspect="1"/>
          </p:cNvPicPr>
          <p:nvPr/>
        </p:nvPicPr>
        <p:blipFill>
          <a:blip r:embed="rId6"/>
          <a:stretch>
            <a:fillRect/>
          </a:stretch>
        </p:blipFill>
        <p:spPr>
          <a:xfrm>
            <a:off x="7282090" y="931404"/>
            <a:ext cx="1527810" cy="948196"/>
          </a:xfrm>
          <a:prstGeom prst="rect">
            <a:avLst/>
          </a:prstGeom>
        </p:spPr>
      </p:pic>
    </p:spTree>
    <p:extLst>
      <p:ext uri="{BB962C8B-B14F-4D97-AF65-F5344CB8AC3E}">
        <p14:creationId xmlns:p14="http://schemas.microsoft.com/office/powerpoint/2010/main" val="944725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0745459B-D3D2-46A8-9103-8EB650A76532}"/>
              </a:ext>
            </a:extLst>
          </p:cNvPr>
          <p:cNvGraphicFramePr>
            <a:graphicFrameLocks noGrp="1"/>
          </p:cNvGraphicFramePr>
          <p:nvPr>
            <p:extLst>
              <p:ext uri="{D42A27DB-BD31-4B8C-83A1-F6EECF244321}">
                <p14:modId xmlns:p14="http://schemas.microsoft.com/office/powerpoint/2010/main" val="4100551787"/>
              </p:ext>
            </p:extLst>
          </p:nvPr>
        </p:nvGraphicFramePr>
        <p:xfrm>
          <a:off x="10160" y="550624"/>
          <a:ext cx="12171680" cy="3474720"/>
        </p:xfrm>
        <a:graphic>
          <a:graphicData uri="http://schemas.openxmlformats.org/drawingml/2006/table">
            <a:tbl>
              <a:tblPr firstRow="1" bandRow="1">
                <a:tableStyleId>{00A15C55-8517-42AA-B614-E9B94910E393}</a:tableStyleId>
              </a:tblPr>
              <a:tblGrid>
                <a:gridCol w="2296160">
                  <a:extLst>
                    <a:ext uri="{9D8B030D-6E8A-4147-A177-3AD203B41FA5}">
                      <a16:colId xmlns:a16="http://schemas.microsoft.com/office/drawing/2014/main" val="3131280079"/>
                    </a:ext>
                  </a:extLst>
                </a:gridCol>
                <a:gridCol w="1950720">
                  <a:extLst>
                    <a:ext uri="{9D8B030D-6E8A-4147-A177-3AD203B41FA5}">
                      <a16:colId xmlns:a16="http://schemas.microsoft.com/office/drawing/2014/main" val="604946657"/>
                    </a:ext>
                  </a:extLst>
                </a:gridCol>
                <a:gridCol w="7924800">
                  <a:extLst>
                    <a:ext uri="{9D8B030D-6E8A-4147-A177-3AD203B41FA5}">
                      <a16:colId xmlns:a16="http://schemas.microsoft.com/office/drawing/2014/main" val="2503774033"/>
                    </a:ext>
                  </a:extLst>
                </a:gridCol>
              </a:tblGrid>
              <a:tr h="370840">
                <a:tc rowSpan="2">
                  <a:txBody>
                    <a:bodyPr/>
                    <a:lstStyle/>
                    <a:p>
                      <a:pPr algn="ctr"/>
                      <a:r>
                        <a:rPr lang="ro-RO" sz="2400" b="1" dirty="0">
                          <a:solidFill>
                            <a:srgbClr val="7030A0"/>
                          </a:solidFill>
                          <a:latin typeface="Gabriola" panose="04040605051002020D02" pitchFamily="82" charset="0"/>
                        </a:rPr>
                        <a:t>Utilizarea responsabilă a materialelor și produselor</a:t>
                      </a:r>
                    </a:p>
                  </a:txBody>
                  <a:tcPr>
                    <a:solidFill>
                      <a:srgbClr val="DEF0F4"/>
                    </a:solidFill>
                  </a:tcPr>
                </a:tc>
                <a:tc>
                  <a:txBody>
                    <a:bodyPr/>
                    <a:lstStyle/>
                    <a:p>
                      <a:pPr algn="ctr"/>
                      <a:r>
                        <a:rPr lang="ro-RO" sz="2400" b="1" dirty="0">
                          <a:solidFill>
                            <a:srgbClr val="0070C0"/>
                          </a:solidFill>
                          <a:latin typeface="Gabriola" panose="04040605051002020D02" pitchFamily="82" charset="0"/>
                        </a:rPr>
                        <a:t>R8-reciclare</a:t>
                      </a:r>
                    </a:p>
                  </a:txBody>
                  <a:tcPr>
                    <a:solidFill>
                      <a:srgbClr val="73D8F3"/>
                    </a:solidFill>
                  </a:tcPr>
                </a:tc>
                <a:tc>
                  <a:txBody>
                    <a:bodyPr/>
                    <a:lstStyle/>
                    <a:p>
                      <a:pPr algn="ctr"/>
                      <a:r>
                        <a:rPr lang="ro-RO" sz="2400" b="0" dirty="0">
                          <a:solidFill>
                            <a:schemeClr val="tx1"/>
                          </a:solidFill>
                          <a:latin typeface="Gabriola" panose="04040605051002020D02" pitchFamily="82" charset="0"/>
                        </a:rPr>
                        <a:t>Procesez materialelor folosite pentru a obține produse noi </a:t>
                      </a: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p>
                      <a:pPr algn="ctr"/>
                      <a:endParaRPr lang="ro-RO" sz="2400" dirty="0">
                        <a:latin typeface="Gabriola" panose="04040605051002020D02" pitchFamily="82" charset="0"/>
                      </a:endParaRPr>
                    </a:p>
                  </a:txBody>
                  <a:tcPr>
                    <a:solidFill>
                      <a:srgbClr val="DEF0F4"/>
                    </a:solidFill>
                  </a:tcPr>
                </a:tc>
                <a:extLst>
                  <a:ext uri="{0D108BD9-81ED-4DB2-BD59-A6C34878D82A}">
                    <a16:rowId xmlns:a16="http://schemas.microsoft.com/office/drawing/2014/main" val="4027996071"/>
                  </a:ext>
                </a:extLst>
              </a:tr>
              <a:tr h="0">
                <a:tc vMerge="1">
                  <a:txBody>
                    <a:bodyPr/>
                    <a:lstStyle/>
                    <a:p>
                      <a:endParaRPr lang="ro-RO" dirty="0"/>
                    </a:p>
                  </a:txBody>
                  <a:tcPr/>
                </a:tc>
                <a:tc>
                  <a:txBody>
                    <a:bodyPr/>
                    <a:lstStyle/>
                    <a:p>
                      <a:pPr algn="ctr"/>
                      <a:r>
                        <a:rPr lang="ro-RO" sz="2400" b="1" dirty="0">
                          <a:solidFill>
                            <a:srgbClr val="0070C0"/>
                          </a:solidFill>
                          <a:latin typeface="Gabriola" panose="04040605051002020D02" pitchFamily="82" charset="0"/>
                        </a:rPr>
                        <a:t>R9-recuperare</a:t>
                      </a:r>
                    </a:p>
                  </a:txBody>
                  <a:tcPr>
                    <a:solidFill>
                      <a:srgbClr val="73D8F3"/>
                    </a:solidFill>
                  </a:tcPr>
                </a:tc>
                <a:tc>
                  <a:txBody>
                    <a:bodyPr/>
                    <a:lstStyle/>
                    <a:p>
                      <a:pPr algn="ctr"/>
                      <a:r>
                        <a:rPr lang="ro-RO" sz="2400" dirty="0">
                          <a:latin typeface="Gabriola" panose="04040605051002020D02" pitchFamily="82" charset="0"/>
                        </a:rPr>
                        <a:t>Incinerez materialele vechi cu recuperare de energie</a:t>
                      </a:r>
                    </a:p>
                    <a:p>
                      <a:pPr algn="ctr"/>
                      <a:endParaRPr lang="ro-RO" sz="2400" dirty="0">
                        <a:latin typeface="Gabriola" panose="04040605051002020D02" pitchFamily="82" charset="0"/>
                      </a:endParaRPr>
                    </a:p>
                  </a:txBody>
                  <a:tcPr>
                    <a:solidFill>
                      <a:srgbClr val="DEF0F4"/>
                    </a:solidFill>
                  </a:tcPr>
                </a:tc>
                <a:extLst>
                  <a:ext uri="{0D108BD9-81ED-4DB2-BD59-A6C34878D82A}">
                    <a16:rowId xmlns:a16="http://schemas.microsoft.com/office/drawing/2014/main" val="2643686461"/>
                  </a:ext>
                </a:extLst>
              </a:tr>
            </a:tbl>
          </a:graphicData>
        </a:graphic>
      </p:graphicFrame>
      <p:graphicFrame>
        <p:nvGraphicFramePr>
          <p:cNvPr id="5" name="Tabel 4">
            <a:extLst>
              <a:ext uri="{FF2B5EF4-FFF2-40B4-BE49-F238E27FC236}">
                <a16:creationId xmlns:a16="http://schemas.microsoft.com/office/drawing/2014/main" id="{A6F5154C-C304-47AF-9B10-6DF0D48D9575}"/>
              </a:ext>
            </a:extLst>
          </p:cNvPr>
          <p:cNvGraphicFramePr>
            <a:graphicFrameLocks noGrp="1"/>
          </p:cNvGraphicFramePr>
          <p:nvPr>
            <p:extLst>
              <p:ext uri="{D42A27DB-BD31-4B8C-83A1-F6EECF244321}">
                <p14:modId xmlns:p14="http://schemas.microsoft.com/office/powerpoint/2010/main" val="1035052089"/>
              </p:ext>
            </p:extLst>
          </p:nvPr>
        </p:nvGraphicFramePr>
        <p:xfrm>
          <a:off x="20320" y="93424"/>
          <a:ext cx="12171680" cy="457200"/>
        </p:xfrm>
        <a:graphic>
          <a:graphicData uri="http://schemas.openxmlformats.org/drawingml/2006/table">
            <a:tbl>
              <a:tblPr firstRow="1" bandRow="1">
                <a:tableStyleId>{00A15C55-8517-42AA-B614-E9B94910E393}</a:tableStyleId>
              </a:tblPr>
              <a:tblGrid>
                <a:gridCol w="2326640">
                  <a:extLst>
                    <a:ext uri="{9D8B030D-6E8A-4147-A177-3AD203B41FA5}">
                      <a16:colId xmlns:a16="http://schemas.microsoft.com/office/drawing/2014/main" val="3477454873"/>
                    </a:ext>
                  </a:extLst>
                </a:gridCol>
                <a:gridCol w="1940560">
                  <a:extLst>
                    <a:ext uri="{9D8B030D-6E8A-4147-A177-3AD203B41FA5}">
                      <a16:colId xmlns:a16="http://schemas.microsoft.com/office/drawing/2014/main" val="158446579"/>
                    </a:ext>
                  </a:extLst>
                </a:gridCol>
                <a:gridCol w="7904480">
                  <a:extLst>
                    <a:ext uri="{9D8B030D-6E8A-4147-A177-3AD203B41FA5}">
                      <a16:colId xmlns:a16="http://schemas.microsoft.com/office/drawing/2014/main" val="2671306710"/>
                    </a:ext>
                  </a:extLst>
                </a:gridCol>
              </a:tblGrid>
              <a:tr h="441881">
                <a:tc>
                  <a:txBody>
                    <a:bodyPr/>
                    <a:lstStyle/>
                    <a:p>
                      <a:pPr algn="ctr"/>
                      <a:r>
                        <a:rPr lang="ro-RO" sz="2400" dirty="0">
                          <a:latin typeface="Gabriola" panose="04040605051002020D02" pitchFamily="82" charset="0"/>
                        </a:rPr>
                        <a:t>Proces </a:t>
                      </a:r>
                    </a:p>
                  </a:txBody>
                  <a:tcPr>
                    <a:solidFill>
                      <a:schemeClr val="accent6"/>
                    </a:solidFill>
                  </a:tcPr>
                </a:tc>
                <a:tc>
                  <a:txBody>
                    <a:bodyPr/>
                    <a:lstStyle/>
                    <a:p>
                      <a:pPr algn="ctr"/>
                      <a:r>
                        <a:rPr lang="ro-RO" sz="2400" dirty="0">
                          <a:latin typeface="Gabriola" panose="04040605051002020D02" pitchFamily="82" charset="0"/>
                        </a:rPr>
                        <a:t>R</a:t>
                      </a:r>
                    </a:p>
                  </a:txBody>
                  <a:tcPr>
                    <a:solidFill>
                      <a:schemeClr val="accent6"/>
                    </a:solidFill>
                  </a:tcPr>
                </a:tc>
                <a:tc>
                  <a:txBody>
                    <a:bodyPr/>
                    <a:lstStyle/>
                    <a:p>
                      <a:pPr algn="ctr"/>
                      <a:r>
                        <a:rPr lang="ro-RO" sz="2400" dirty="0">
                          <a:latin typeface="Gabriola" panose="04040605051002020D02" pitchFamily="82" charset="0"/>
                        </a:rPr>
                        <a:t>Tehnică/activitate</a:t>
                      </a:r>
                    </a:p>
                  </a:txBody>
                  <a:tcPr>
                    <a:solidFill>
                      <a:schemeClr val="accent6"/>
                    </a:solidFill>
                  </a:tcPr>
                </a:tc>
                <a:extLst>
                  <a:ext uri="{0D108BD9-81ED-4DB2-BD59-A6C34878D82A}">
                    <a16:rowId xmlns:a16="http://schemas.microsoft.com/office/drawing/2014/main" val="94784581"/>
                  </a:ext>
                </a:extLst>
              </a:tr>
            </a:tbl>
          </a:graphicData>
        </a:graphic>
      </p:graphicFrame>
      <p:pic>
        <p:nvPicPr>
          <p:cNvPr id="5124" name="Picture 4" descr="TUTORIAL: Tablou din materiale reciclate">
            <a:extLst>
              <a:ext uri="{FF2B5EF4-FFF2-40B4-BE49-F238E27FC236}">
                <a16:creationId xmlns:a16="http://schemas.microsoft.com/office/drawing/2014/main" id="{A384891F-72D8-4369-A156-2881B49E39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1920" y="1007824"/>
            <a:ext cx="2905760" cy="193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901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939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7848FB1F-1A85-4F97-8E47-88BCAC18421A}"/>
              </a:ext>
            </a:extLst>
          </p:cNvPr>
          <p:cNvSpPr/>
          <p:nvPr/>
        </p:nvSpPr>
        <p:spPr>
          <a:xfrm>
            <a:off x="0" y="218506"/>
            <a:ext cx="12192000" cy="706676"/>
          </a:xfrm>
          <a:prstGeom prst="rect">
            <a:avLst/>
          </a:prstGeom>
          <a:noFill/>
          <a:ln/>
        </p:spPr>
        <p:txBody>
          <a:bodyPr wrap="square" lIns="0" tIns="0" rIns="0" bIns="0" rtlCol="0" anchor="t"/>
          <a:lstStyle/>
          <a:p>
            <a:pPr marL="0" indent="0" algn="ctr">
              <a:lnSpc>
                <a:spcPts val="5550"/>
              </a:lnSpc>
              <a:buNone/>
            </a:pPr>
            <a:r>
              <a:rPr lang="ro-RO" sz="3600" b="1" dirty="0">
                <a:solidFill>
                  <a:srgbClr val="161613"/>
                </a:solidFill>
                <a:latin typeface="Gabriola" panose="04040605051002020D02" pitchFamily="82" charset="0"/>
              </a:rPr>
              <a:t>Bibliografie </a:t>
            </a:r>
            <a:endParaRPr lang="en-US" sz="3600" b="1" dirty="0">
              <a:latin typeface="Gabriola" panose="04040605051002020D02" pitchFamily="82" charset="0"/>
            </a:endParaRPr>
          </a:p>
        </p:txBody>
      </p:sp>
      <p:sp>
        <p:nvSpPr>
          <p:cNvPr id="5" name="Text 0">
            <a:extLst>
              <a:ext uri="{FF2B5EF4-FFF2-40B4-BE49-F238E27FC236}">
                <a16:creationId xmlns:a16="http://schemas.microsoft.com/office/drawing/2014/main" id="{744D26A4-DDB5-4D81-8420-BDEA537FF418}"/>
              </a:ext>
            </a:extLst>
          </p:cNvPr>
          <p:cNvSpPr/>
          <p:nvPr/>
        </p:nvSpPr>
        <p:spPr>
          <a:xfrm>
            <a:off x="0" y="1132906"/>
            <a:ext cx="12192000" cy="2440718"/>
          </a:xfrm>
          <a:prstGeom prst="rect">
            <a:avLst/>
          </a:prstGeom>
          <a:noFill/>
          <a:ln/>
        </p:spPr>
        <p:txBody>
          <a:bodyPr wrap="square" lIns="0" tIns="0" rIns="0" bIns="0" rtlCol="0" anchor="t"/>
          <a:lstStyle/>
          <a:p>
            <a:pPr marL="514350" indent="-514350">
              <a:buAutoNum type="arabicPeriod"/>
            </a:pPr>
            <a:r>
              <a:rPr lang="ro-RO" sz="2800" b="1" dirty="0">
                <a:solidFill>
                  <a:srgbClr val="161613"/>
                </a:solidFill>
                <a:latin typeface="Gabriola" panose="04040605051002020D02" pitchFamily="82" charset="0"/>
              </a:rPr>
              <a:t>S. Ianculescu, S. </a:t>
            </a:r>
            <a:r>
              <a:rPr lang="ro-RO" sz="2800" b="1" dirty="0" err="1">
                <a:solidFill>
                  <a:srgbClr val="161613"/>
                </a:solidFill>
                <a:latin typeface="Gabriola" panose="04040605051002020D02" pitchFamily="82" charset="0"/>
              </a:rPr>
              <a:t>Nisipescu</a:t>
            </a:r>
            <a:r>
              <a:rPr lang="ro-RO" sz="2800" b="1" dirty="0">
                <a:solidFill>
                  <a:srgbClr val="161613"/>
                </a:solidFill>
                <a:latin typeface="Gabriola" panose="04040605051002020D02" pitchFamily="82" charset="0"/>
              </a:rPr>
              <a:t>, R. Stepa, Managementul mediului , Ed. </a:t>
            </a:r>
            <a:r>
              <a:rPr lang="ro-RO" sz="2800" b="1" dirty="0" err="1">
                <a:solidFill>
                  <a:srgbClr val="161613"/>
                </a:solidFill>
                <a:latin typeface="Gabriola" panose="04040605051002020D02" pitchFamily="82" charset="0"/>
              </a:rPr>
              <a:t>Matrix</a:t>
            </a:r>
            <a:r>
              <a:rPr lang="ro-RO" sz="2800" b="1" dirty="0">
                <a:solidFill>
                  <a:srgbClr val="161613"/>
                </a:solidFill>
                <a:latin typeface="Gabriola" panose="04040605051002020D02" pitchFamily="82" charset="0"/>
              </a:rPr>
              <a:t> Rom București 2002</a:t>
            </a:r>
          </a:p>
          <a:p>
            <a:pPr marL="514350" indent="-514350">
              <a:buAutoNum type="arabicPeriod"/>
            </a:pPr>
            <a:r>
              <a:rPr lang="ro-RO" sz="2800" b="1" dirty="0">
                <a:solidFill>
                  <a:srgbClr val="161613"/>
                </a:solidFill>
                <a:latin typeface="Gabriola" panose="04040605051002020D02" pitchFamily="82" charset="0"/>
              </a:rPr>
              <a:t>F. Bran, V. </a:t>
            </a:r>
            <a:r>
              <a:rPr lang="ro-RO" sz="2800" b="1" dirty="0" err="1">
                <a:solidFill>
                  <a:srgbClr val="161613"/>
                </a:solidFill>
                <a:latin typeface="Gabriola" panose="04040605051002020D02" pitchFamily="82" charset="0"/>
              </a:rPr>
              <a:t>Rojanschi</a:t>
            </a:r>
            <a:r>
              <a:rPr lang="ro-RO" sz="2800" b="1" dirty="0">
                <a:solidFill>
                  <a:srgbClr val="161613"/>
                </a:solidFill>
                <a:latin typeface="Gabriola" panose="04040605051002020D02" pitchFamily="82" charset="0"/>
              </a:rPr>
              <a:t>, G. Diaconu, Protecția și ingineria mediului, Ed. Economică, Ediția II 2002</a:t>
            </a:r>
          </a:p>
          <a:p>
            <a:pPr marL="514350" indent="-514350">
              <a:buAutoNum type="arabicPeriod"/>
            </a:pPr>
            <a:r>
              <a:rPr lang="ro-RO" sz="2800" b="1" dirty="0">
                <a:solidFill>
                  <a:srgbClr val="161613"/>
                </a:solidFill>
                <a:latin typeface="Gabriola" panose="04040605051002020D02" pitchFamily="82" charset="0"/>
                <a:hlinkClick r:id="rId2"/>
              </a:rPr>
              <a:t>https://lms.jaromania.org/course/view.php?id=79</a:t>
            </a:r>
            <a:r>
              <a:rPr lang="ro-RO" sz="2800" b="1" dirty="0">
                <a:solidFill>
                  <a:srgbClr val="161613"/>
                </a:solidFill>
                <a:latin typeface="Gabriola" panose="04040605051002020D02" pitchFamily="82" charset="0"/>
              </a:rPr>
              <a:t> </a:t>
            </a:r>
          </a:p>
          <a:p>
            <a:pPr marL="514350" indent="-514350">
              <a:buAutoNum type="arabicPeriod"/>
            </a:pPr>
            <a:r>
              <a:rPr lang="ro-RO" sz="2800" b="1" dirty="0">
                <a:solidFill>
                  <a:srgbClr val="161613"/>
                </a:solidFill>
                <a:latin typeface="Gabriola" panose="04040605051002020D02" pitchFamily="82" charset="0"/>
                <a:hlinkClick r:id="rId3"/>
              </a:rPr>
              <a:t>https://www.portofin.ro/blog/post/sustenabilitatea-afacerii-ce-inseamna-si-ce-masuri-poti-lua-pentru-a-ti-duce-firma-intr-o-directie-sustenabila</a:t>
            </a:r>
            <a:r>
              <a:rPr lang="ro-RO" sz="2800" b="1" dirty="0">
                <a:solidFill>
                  <a:srgbClr val="161613"/>
                </a:solidFill>
                <a:latin typeface="Gabriola" panose="04040605051002020D02" pitchFamily="82" charset="0"/>
              </a:rPr>
              <a:t> </a:t>
            </a:r>
          </a:p>
          <a:p>
            <a:pPr marL="742950" indent="-742950">
              <a:lnSpc>
                <a:spcPts val="5550"/>
              </a:lnSpc>
              <a:buFont typeface="+mj-lt"/>
              <a:buAutoNum type="arabicPeriod"/>
            </a:pPr>
            <a:endParaRPr lang="en-US" sz="2800" b="1" dirty="0">
              <a:latin typeface="Gabriola" panose="04040605051002020D02" pitchFamily="82" charset="0"/>
            </a:endParaRPr>
          </a:p>
        </p:txBody>
      </p:sp>
    </p:spTree>
    <p:extLst>
      <p:ext uri="{BB962C8B-B14F-4D97-AF65-F5344CB8AC3E}">
        <p14:creationId xmlns:p14="http://schemas.microsoft.com/office/powerpoint/2010/main" val="703027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a:extLst>
              <a:ext uri="{FF2B5EF4-FFF2-40B4-BE49-F238E27FC236}">
                <a16:creationId xmlns:a16="http://schemas.microsoft.com/office/drawing/2014/main" id="{3D15FF11-879B-4523-9B13-1CFECBEEE815}"/>
              </a:ext>
            </a:extLst>
          </p:cNvPr>
          <p:cNvSpPr/>
          <p:nvPr/>
        </p:nvSpPr>
        <p:spPr>
          <a:xfrm>
            <a:off x="792748" y="1976507"/>
            <a:ext cx="10606501" cy="1107996"/>
          </a:xfrm>
          <a:prstGeom prst="rect">
            <a:avLst/>
          </a:prstGeom>
        </p:spPr>
        <p:txBody>
          <a:bodyPr wrap="square">
            <a:spAutoFit/>
          </a:bodyPr>
          <a:lstStyle/>
          <a:p>
            <a:pPr algn="ctr"/>
            <a:r>
              <a:rPr lang="ro-RO" sz="6600" b="1" dirty="0">
                <a:solidFill>
                  <a:srgbClr val="00B050"/>
                </a:solidFill>
                <a:latin typeface="Gabriola" panose="04040605051002020D02" pitchFamily="82" charset="0"/>
              </a:rPr>
              <a:t>VĂ MULȚUMESC PENTRU ATENȚIE!</a:t>
            </a:r>
          </a:p>
        </p:txBody>
      </p:sp>
      <p:pic>
        <p:nvPicPr>
          <p:cNvPr id="4098" name="Picture 2" descr="Cristi Ciorcila: Ma plec si fac o reverenta...">
            <a:extLst>
              <a:ext uri="{FF2B5EF4-FFF2-40B4-BE49-F238E27FC236}">
                <a16:creationId xmlns:a16="http://schemas.microsoft.com/office/drawing/2014/main" id="{6A377813-C39A-4087-9DD8-6AA1D97A1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7451" y="3773497"/>
            <a:ext cx="2177097" cy="2767867"/>
          </a:xfrm>
          <a:prstGeom prst="rect">
            <a:avLst/>
          </a:prstGeom>
          <a:noFill/>
          <a:extLst>
            <a:ext uri="{909E8E84-426E-40DD-AFC4-6F175D3DCCD1}">
              <a14:hiddenFill xmlns:a14="http://schemas.microsoft.com/office/drawing/2010/main">
                <a:solidFill>
                  <a:srgbClr val="FFFFFF"/>
                </a:solidFill>
              </a14:hiddenFill>
            </a:ext>
          </a:extLst>
        </p:spPr>
      </p:pic>
      <p:sp>
        <p:nvSpPr>
          <p:cNvPr id="3" name="Dreptunghi 2">
            <a:extLst>
              <a:ext uri="{FF2B5EF4-FFF2-40B4-BE49-F238E27FC236}">
                <a16:creationId xmlns:a16="http://schemas.microsoft.com/office/drawing/2014/main" id="{77C5389F-E24E-4418-89CA-7DCE512F7DD3}"/>
              </a:ext>
            </a:extLst>
          </p:cNvPr>
          <p:cNvSpPr/>
          <p:nvPr/>
        </p:nvSpPr>
        <p:spPr>
          <a:xfrm>
            <a:off x="0" y="0"/>
            <a:ext cx="12192000" cy="1077218"/>
          </a:xfrm>
          <a:prstGeom prst="rect">
            <a:avLst/>
          </a:prstGeom>
        </p:spPr>
        <p:txBody>
          <a:bodyPr wrap="square">
            <a:spAutoFit/>
          </a:bodyPr>
          <a:lstStyle/>
          <a:p>
            <a:pPr algn="ctr"/>
            <a:r>
              <a:rPr lang="ro-RO" sz="3200" b="1" dirty="0">
                <a:latin typeface="Gabriola" panose="04040605051002020D02" pitchFamily="82" charset="0"/>
              </a:rPr>
              <a:t>„Activitatea sustenabilă înseamnă să construim, să producem și să trăim în armonie cu natura </a:t>
            </a:r>
          </a:p>
          <a:p>
            <a:pPr algn="ctr"/>
            <a:r>
              <a:rPr lang="ro-RO" sz="3200" b="1" dirty="0">
                <a:latin typeface="Gabriola" panose="04040605051002020D02" pitchFamily="82" charset="0"/>
              </a:rPr>
              <a:t>- nu pe seama ei, ci alături de ea.”</a:t>
            </a:r>
          </a:p>
        </p:txBody>
      </p:sp>
    </p:spTree>
    <p:extLst>
      <p:ext uri="{BB962C8B-B14F-4D97-AF65-F5344CB8AC3E}">
        <p14:creationId xmlns:p14="http://schemas.microsoft.com/office/powerpoint/2010/main" val="1056119331"/>
      </p:ext>
    </p:extLst>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22667</TotalTime>
  <Words>670</Words>
  <Application>Microsoft Office PowerPoint</Application>
  <PresentationFormat>Ecran lat</PresentationFormat>
  <Paragraphs>97</Paragraphs>
  <Slides>12</Slides>
  <Notes>0</Notes>
  <HiddenSlides>0</HiddenSlides>
  <MMClips>0</MMClips>
  <ScaleCrop>false</ScaleCrop>
  <HeadingPairs>
    <vt:vector size="6" baseType="variant">
      <vt:variant>
        <vt:lpstr>Fonturi utilizate</vt:lpstr>
      </vt:variant>
      <vt:variant>
        <vt:i4>8</vt:i4>
      </vt:variant>
      <vt:variant>
        <vt:lpstr>Temă</vt:lpstr>
      </vt:variant>
      <vt:variant>
        <vt:i4>1</vt:i4>
      </vt:variant>
      <vt:variant>
        <vt:lpstr>Titluri diapozitive</vt:lpstr>
      </vt:variant>
      <vt:variant>
        <vt:i4>12</vt:i4>
      </vt:variant>
    </vt:vector>
  </HeadingPairs>
  <TitlesOfParts>
    <vt:vector size="21" baseType="lpstr">
      <vt:lpstr>ADLaM Display</vt:lpstr>
      <vt:lpstr>Arial</vt:lpstr>
      <vt:lpstr>Calibri</vt:lpstr>
      <vt:lpstr>Calibri Light</vt:lpstr>
      <vt:lpstr>Gabriola</vt:lpstr>
      <vt:lpstr>Source Sans Pro</vt:lpstr>
      <vt:lpstr>Source Serif Pro Semi Bold</vt:lpstr>
      <vt:lpstr>Wingdings</vt:lpstr>
      <vt:lpstr>Temă Office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Dumitru Motoc</dc:creator>
  <cp:lastModifiedBy>Dumitru Motoc</cp:lastModifiedBy>
  <cp:revision>79</cp:revision>
  <dcterms:created xsi:type="dcterms:W3CDTF">2025-04-07T05:34:46Z</dcterms:created>
  <dcterms:modified xsi:type="dcterms:W3CDTF">2025-09-18T09:11:51Z</dcterms:modified>
</cp:coreProperties>
</file>